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3" r:id="rId1"/>
  </p:sldMasterIdLst>
  <p:sldIdLst>
    <p:sldId id="256" r:id="rId2"/>
    <p:sldId id="257" r:id="rId3"/>
    <p:sldId id="258" r:id="rId4"/>
    <p:sldId id="272" r:id="rId5"/>
    <p:sldId id="372" r:id="rId6"/>
    <p:sldId id="374" r:id="rId7"/>
    <p:sldId id="373" r:id="rId8"/>
    <p:sldId id="379" r:id="rId9"/>
    <p:sldId id="371" r:id="rId10"/>
    <p:sldId id="377" r:id="rId11"/>
    <p:sldId id="380" r:id="rId12"/>
    <p:sldId id="378" r:id="rId13"/>
    <p:sldId id="381" r:id="rId14"/>
    <p:sldId id="382" r:id="rId15"/>
    <p:sldId id="384" r:id="rId16"/>
    <p:sldId id="385" r:id="rId17"/>
    <p:sldId id="386" r:id="rId18"/>
    <p:sldId id="387" r:id="rId19"/>
    <p:sldId id="388" r:id="rId20"/>
    <p:sldId id="383" r:id="rId21"/>
    <p:sldId id="389" r:id="rId22"/>
    <p:sldId id="390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C2A48B-12B1-47D8-A121-169612F08892}" type="datetimeFigureOut">
              <a:rPr lang="en-NL" smtClean="0"/>
              <a:t>28/03/2021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56CC5-D9FF-4C35-840B-EF524590E7D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9052389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C2A48B-12B1-47D8-A121-169612F08892}" type="datetimeFigureOut">
              <a:rPr lang="en-NL" smtClean="0"/>
              <a:t>28/03/2021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56CC5-D9FF-4C35-840B-EF524590E7D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585317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C2A48B-12B1-47D8-A121-169612F08892}" type="datetimeFigureOut">
              <a:rPr lang="en-NL" smtClean="0"/>
              <a:t>28/03/2021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56CC5-D9FF-4C35-840B-EF524590E7D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8525276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s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812980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E069D14A-5371-4906-93E3-B1811A107B4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1"/>
            <a:ext cx="12192000" cy="6561423"/>
          </a:xfrm>
          <a:custGeom>
            <a:avLst/>
            <a:gdLst>
              <a:gd name="connsiteX0" fmla="*/ 0 w 12192000"/>
              <a:gd name="connsiteY0" fmla="*/ 0 h 6561423"/>
              <a:gd name="connsiteX1" fmla="*/ 12192000 w 12192000"/>
              <a:gd name="connsiteY1" fmla="*/ 0 h 6561423"/>
              <a:gd name="connsiteX2" fmla="*/ 12192000 w 12192000"/>
              <a:gd name="connsiteY2" fmla="*/ 2455328 h 6561423"/>
              <a:gd name="connsiteX3" fmla="*/ 9675392 w 12192000"/>
              <a:gd name="connsiteY3" fmla="*/ 3302886 h 6561423"/>
              <a:gd name="connsiteX4" fmla="*/ 10157317 w 12192000"/>
              <a:gd name="connsiteY4" fmla="*/ 4390513 h 6561423"/>
              <a:gd name="connsiteX5" fmla="*/ 8230254 w 12192000"/>
              <a:gd name="connsiteY5" fmla="*/ 3789588 h 6561423"/>
              <a:gd name="connsiteX6" fmla="*/ 0 w 12192000"/>
              <a:gd name="connsiteY6" fmla="*/ 6561423 h 656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6561423">
                <a:moveTo>
                  <a:pt x="0" y="0"/>
                </a:moveTo>
                <a:lnTo>
                  <a:pt x="12192000" y="0"/>
                </a:lnTo>
                <a:lnTo>
                  <a:pt x="12192000" y="2455328"/>
                </a:lnTo>
                <a:lnTo>
                  <a:pt x="9675392" y="3302886"/>
                </a:lnTo>
                <a:lnTo>
                  <a:pt x="10157317" y="4390513"/>
                </a:lnTo>
                <a:lnTo>
                  <a:pt x="8230254" y="3789588"/>
                </a:lnTo>
                <a:lnTo>
                  <a:pt x="0" y="656142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latin typeface="+mn-lt"/>
              </a:defRPr>
            </a:lvl1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37536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18735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C2A48B-12B1-47D8-A121-169612F08892}" type="datetimeFigureOut">
              <a:rPr lang="en-NL" smtClean="0"/>
              <a:t>28/03/2021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56CC5-D9FF-4C35-840B-EF524590E7D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8045125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C2A48B-12B1-47D8-A121-169612F08892}" type="datetimeFigureOut">
              <a:rPr lang="en-NL" smtClean="0"/>
              <a:t>28/03/2021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56CC5-D9FF-4C35-840B-EF524590E7D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6428659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C2A48B-12B1-47D8-A121-169612F08892}" type="datetimeFigureOut">
              <a:rPr lang="en-NL" smtClean="0"/>
              <a:t>28/03/2021</a:t>
            </a:fld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56CC5-D9FF-4C35-840B-EF524590E7D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7785052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C2A48B-12B1-47D8-A121-169612F08892}" type="datetimeFigureOut">
              <a:rPr lang="en-NL" smtClean="0"/>
              <a:t>28/03/2021</a:t>
            </a:fld>
            <a:endParaRPr lang="en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56CC5-D9FF-4C35-840B-EF524590E7D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2201770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C2A48B-12B1-47D8-A121-169612F08892}" type="datetimeFigureOut">
              <a:rPr lang="en-NL" smtClean="0"/>
              <a:t>28/03/2021</a:t>
            </a:fld>
            <a:endParaRPr lang="en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56CC5-D9FF-4C35-840B-EF524590E7D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9977820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C2A48B-12B1-47D8-A121-169612F08892}" type="datetimeFigureOut">
              <a:rPr lang="en-NL" smtClean="0"/>
              <a:t>28/03/2021</a:t>
            </a:fld>
            <a:endParaRPr lang="en-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56CC5-D9FF-4C35-840B-EF524590E7D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9697606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C2A48B-12B1-47D8-A121-169612F08892}" type="datetimeFigureOut">
              <a:rPr lang="en-NL" smtClean="0"/>
              <a:t>28/03/2021</a:t>
            </a:fld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56CC5-D9FF-4C35-840B-EF524590E7D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9103027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C2A48B-12B1-47D8-A121-169612F08892}" type="datetimeFigureOut">
              <a:rPr lang="en-NL" smtClean="0"/>
              <a:t>28/03/2021</a:t>
            </a:fld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56CC5-D9FF-4C35-840B-EF524590E7D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9798753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C2A48B-12B1-47D8-A121-169612F08892}" type="datetimeFigureOut">
              <a:rPr lang="en-NL" smtClean="0"/>
              <a:t>28/03/2021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156CC5-D9FF-4C35-840B-EF524590E7D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9100098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  <p:sldLayoutId id="2147483677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AA389A8-A02B-4F13-AB50-5693775635CA}"/>
              </a:ext>
            </a:extLst>
          </p:cNvPr>
          <p:cNvSpPr/>
          <p:nvPr/>
        </p:nvSpPr>
        <p:spPr>
          <a:xfrm>
            <a:off x="495300" y="542925"/>
            <a:ext cx="5791200" cy="20288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CD487A-8D22-43CD-A462-077B5918FB85}"/>
              </a:ext>
            </a:extLst>
          </p:cNvPr>
          <p:cNvSpPr txBox="1"/>
          <p:nvPr/>
        </p:nvSpPr>
        <p:spPr>
          <a:xfrm>
            <a:off x="790574" y="542925"/>
            <a:ext cx="5495925" cy="17543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b="1" dirty="0">
                <a:solidFill>
                  <a:schemeClr val="accent1"/>
                </a:solidFill>
                <a:latin typeface="Arial Nova" panose="020B0504020202020204" pitchFamily="34" charset="0"/>
                <a:cs typeface="Arial" pitchFamily="34" charset="0"/>
              </a:rPr>
              <a:t>Bike Sharing System EDA</a:t>
            </a:r>
            <a:endParaRPr lang="ko-KR" altLang="en-US" sz="5400" b="1" dirty="0">
              <a:solidFill>
                <a:schemeClr val="accent1"/>
              </a:solidFill>
              <a:latin typeface="Arial Nova" panose="020B0504020202020204" pitchFamily="34" charset="0"/>
              <a:cs typeface="Arial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85B2BD1-A450-4C1A-8D17-7FA49E950E93}"/>
              </a:ext>
            </a:extLst>
          </p:cNvPr>
          <p:cNvSpPr txBox="1"/>
          <p:nvPr/>
        </p:nvSpPr>
        <p:spPr>
          <a:xfrm>
            <a:off x="790574" y="2571750"/>
            <a:ext cx="4775486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dirty="0">
                <a:solidFill>
                  <a:schemeClr val="accent1"/>
                </a:solidFill>
                <a:latin typeface="Arial Nova" panose="020B0504020202020204" pitchFamily="34" charset="0"/>
                <a:cs typeface="Arial" pitchFamily="34" charset="0"/>
              </a:rPr>
              <a:t>Fajar Setiawan</a:t>
            </a:r>
            <a:endParaRPr lang="ko-KR" altLang="en-US" dirty="0">
              <a:solidFill>
                <a:schemeClr val="accent1"/>
              </a:solidFill>
              <a:latin typeface="Arial Nova" panose="020B0504020202020204" pitchFamily="34" charset="0"/>
              <a:cs typeface="Arial" pitchFamily="34" charset="0"/>
            </a:endParaRPr>
          </a:p>
        </p:txBody>
      </p: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1B16C395-169B-4881-9473-87C470A3A9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8300" y="393308"/>
            <a:ext cx="2333625" cy="347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1011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115610C7-A84A-4092-9992-52D1CBB11456}"/>
              </a:ext>
            </a:extLst>
          </p:cNvPr>
          <p:cNvSpPr/>
          <p:nvPr/>
        </p:nvSpPr>
        <p:spPr>
          <a:xfrm>
            <a:off x="0" y="5406501"/>
            <a:ext cx="12192000" cy="145149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044F67-BD86-4D78-B142-5786F511EC1F}"/>
              </a:ext>
            </a:extLst>
          </p:cNvPr>
          <p:cNvSpPr txBox="1"/>
          <p:nvPr/>
        </p:nvSpPr>
        <p:spPr>
          <a:xfrm>
            <a:off x="235610" y="5593641"/>
            <a:ext cx="108096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bg1"/>
                </a:solidFill>
                <a:latin typeface="Arial Nova" panose="020B0504020202020204" pitchFamily="34" charset="0"/>
                <a:cs typeface="Arial" pitchFamily="34" charset="0"/>
              </a:rPr>
              <a:t>Average distance traveled is around 1 km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bg1"/>
                </a:solidFill>
                <a:latin typeface="Arial Nova" panose="020B0504020202020204" pitchFamily="34" charset="0"/>
                <a:cs typeface="Arial" pitchFamily="34" charset="0"/>
              </a:rPr>
              <a:t>User that travel long distance (around more than 7km) might be a cycling enthusiast</a:t>
            </a:r>
          </a:p>
        </p:txBody>
      </p:sp>
      <p:sp>
        <p:nvSpPr>
          <p:cNvPr id="20" name="Text Placeholder 1">
            <a:extLst>
              <a:ext uri="{FF2B5EF4-FFF2-40B4-BE49-F238E27FC236}">
                <a16:creationId xmlns:a16="http://schemas.microsoft.com/office/drawing/2014/main" id="{5457A878-44DA-46F6-8E1C-BC789DA41881}"/>
              </a:ext>
            </a:extLst>
          </p:cNvPr>
          <p:cNvSpPr txBox="1">
            <a:spLocks/>
          </p:cNvSpPr>
          <p:nvPr/>
        </p:nvSpPr>
        <p:spPr>
          <a:xfrm>
            <a:off x="235610" y="298798"/>
            <a:ext cx="2738409" cy="704380"/>
          </a:xfrm>
          <a:prstGeom prst="rect">
            <a:avLst/>
          </a:prstGeom>
          <a:noFill/>
        </p:spPr>
        <p:txBody>
          <a:bodyPr anchor="t"/>
          <a:lstStyle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40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200" b="0" dirty="0">
                <a:solidFill>
                  <a:schemeClr val="accent1"/>
                </a:solidFill>
                <a:latin typeface="Arial Nova" panose="020B0504020202020204" pitchFamily="34" charset="0"/>
              </a:rPr>
              <a:t>Distance</a:t>
            </a:r>
            <a:endParaRPr lang="ko-KR" altLang="en-US" sz="3200" b="0" dirty="0">
              <a:solidFill>
                <a:schemeClr val="accent1"/>
              </a:solidFill>
              <a:latin typeface="Arial Nova" panose="020B0504020202020204" pitchFamily="34" charset="0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FA5494C4-D804-4461-B17D-FA0B0427C0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9520" y="1190318"/>
            <a:ext cx="7155401" cy="4092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85955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115610C7-A84A-4092-9992-52D1CBB11456}"/>
              </a:ext>
            </a:extLst>
          </p:cNvPr>
          <p:cNvSpPr/>
          <p:nvPr/>
        </p:nvSpPr>
        <p:spPr>
          <a:xfrm>
            <a:off x="0" y="5406501"/>
            <a:ext cx="12192000" cy="145149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044F67-BD86-4D78-B142-5786F511EC1F}"/>
              </a:ext>
            </a:extLst>
          </p:cNvPr>
          <p:cNvSpPr txBox="1"/>
          <p:nvPr/>
        </p:nvSpPr>
        <p:spPr>
          <a:xfrm>
            <a:off x="235609" y="5593641"/>
            <a:ext cx="1020453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bg1"/>
                </a:solidFill>
                <a:latin typeface="Arial Nova" panose="020B0504020202020204" pitchFamily="34" charset="0"/>
                <a:cs typeface="Arial" pitchFamily="34" charset="0"/>
              </a:rPr>
              <a:t>Remove distance more than 100 km because its almost impossible to travel such distance with a bike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bg1"/>
                </a:solidFill>
                <a:latin typeface="Arial Nova" panose="020B0504020202020204" pitchFamily="34" charset="0"/>
                <a:cs typeface="Arial" pitchFamily="34" charset="0"/>
              </a:rPr>
              <a:t>Decide not to remove the rest of outliers because it’s possible that user that traveled long distance are bike are cycling enthusiast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bg1"/>
                </a:solidFill>
                <a:latin typeface="Arial Nova" panose="020B0504020202020204" pitchFamily="34" charset="0"/>
                <a:cs typeface="Arial" pitchFamily="34" charset="0"/>
              </a:rPr>
              <a:t>Can be a consideration for new product for that target market</a:t>
            </a:r>
          </a:p>
        </p:txBody>
      </p:sp>
      <p:sp>
        <p:nvSpPr>
          <p:cNvPr id="20" name="Text Placeholder 1">
            <a:extLst>
              <a:ext uri="{FF2B5EF4-FFF2-40B4-BE49-F238E27FC236}">
                <a16:creationId xmlns:a16="http://schemas.microsoft.com/office/drawing/2014/main" id="{5457A878-44DA-46F6-8E1C-BC789DA41881}"/>
              </a:ext>
            </a:extLst>
          </p:cNvPr>
          <p:cNvSpPr txBox="1">
            <a:spLocks/>
          </p:cNvSpPr>
          <p:nvPr/>
        </p:nvSpPr>
        <p:spPr>
          <a:xfrm>
            <a:off x="235610" y="298798"/>
            <a:ext cx="2738409" cy="704380"/>
          </a:xfrm>
          <a:prstGeom prst="rect">
            <a:avLst/>
          </a:prstGeom>
          <a:noFill/>
        </p:spPr>
        <p:txBody>
          <a:bodyPr anchor="t"/>
          <a:lstStyle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40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200" b="0" dirty="0">
                <a:solidFill>
                  <a:schemeClr val="accent1"/>
                </a:solidFill>
                <a:latin typeface="Arial Nova" panose="020B0504020202020204" pitchFamily="34" charset="0"/>
              </a:rPr>
              <a:t>Distance</a:t>
            </a:r>
            <a:endParaRPr lang="ko-KR" altLang="en-US" sz="3200" b="0" dirty="0">
              <a:solidFill>
                <a:schemeClr val="accent1"/>
              </a:solidFill>
              <a:latin typeface="Arial Nova" panose="020B0504020202020204" pitchFamily="34" charset="0"/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21A5531F-F3F8-4905-8EEF-06B1FBE8C4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989" y="2050028"/>
            <a:ext cx="5356060" cy="301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6C44FA4A-CB1F-46E9-8965-F069F3D82B84}"/>
              </a:ext>
            </a:extLst>
          </p:cNvPr>
          <p:cNvSpPr txBox="1">
            <a:spLocks/>
          </p:cNvSpPr>
          <p:nvPr/>
        </p:nvSpPr>
        <p:spPr>
          <a:xfrm>
            <a:off x="592195" y="889664"/>
            <a:ext cx="5059854" cy="548519"/>
          </a:xfrm>
          <a:prstGeom prst="rect">
            <a:avLst/>
          </a:prstGeom>
          <a:noFill/>
        </p:spPr>
        <p:txBody>
          <a:bodyPr anchor="t"/>
          <a:lstStyle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40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b="0" dirty="0">
                <a:solidFill>
                  <a:schemeClr val="accent1"/>
                </a:solidFill>
                <a:latin typeface="Arial Nova" panose="020B0504020202020204" pitchFamily="34" charset="0"/>
              </a:rPr>
              <a:t>Removing distance &gt; 100</a:t>
            </a:r>
            <a:endParaRPr lang="ko-KR" altLang="en-US" sz="2400" b="0" dirty="0">
              <a:solidFill>
                <a:schemeClr val="accent1"/>
              </a:solidFill>
              <a:latin typeface="Arial Nova" panose="020B0504020202020204" pitchFamily="34" charset="0"/>
            </a:endParaRPr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F6F4E54A-7FE4-44A3-8147-262698EF05EC}"/>
              </a:ext>
            </a:extLst>
          </p:cNvPr>
          <p:cNvSpPr txBox="1">
            <a:spLocks/>
          </p:cNvSpPr>
          <p:nvPr/>
        </p:nvSpPr>
        <p:spPr>
          <a:xfrm>
            <a:off x="2081723" y="1634436"/>
            <a:ext cx="1784592" cy="375200"/>
          </a:xfrm>
          <a:prstGeom prst="rect">
            <a:avLst/>
          </a:prstGeom>
          <a:noFill/>
        </p:spPr>
        <p:txBody>
          <a:bodyPr anchor="t"/>
          <a:lstStyle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40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800" b="0" dirty="0">
                <a:solidFill>
                  <a:schemeClr val="tx1"/>
                </a:solidFill>
                <a:latin typeface="Arial Nova" panose="020B0504020202020204" pitchFamily="34" charset="0"/>
              </a:rPr>
              <a:t>Before</a:t>
            </a:r>
            <a:endParaRPr lang="ko-KR" altLang="en-US" sz="1800" b="0" dirty="0">
              <a:solidFill>
                <a:schemeClr val="tx1"/>
              </a:solidFill>
              <a:latin typeface="Arial Nova" panose="020B0504020202020204" pitchFamily="34" charset="0"/>
            </a:endParaRPr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44D8C57D-F40B-4E18-B2DD-C5AF7872F9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3646" y="2050029"/>
            <a:ext cx="5356060" cy="3015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A9E623CB-D17D-4A79-B699-A43147540380}"/>
              </a:ext>
            </a:extLst>
          </p:cNvPr>
          <p:cNvSpPr txBox="1">
            <a:spLocks/>
          </p:cNvSpPr>
          <p:nvPr/>
        </p:nvSpPr>
        <p:spPr>
          <a:xfrm>
            <a:off x="8109380" y="1634436"/>
            <a:ext cx="1784592" cy="375200"/>
          </a:xfrm>
          <a:prstGeom prst="rect">
            <a:avLst/>
          </a:prstGeom>
          <a:noFill/>
        </p:spPr>
        <p:txBody>
          <a:bodyPr anchor="t"/>
          <a:lstStyle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40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800" b="0" dirty="0">
                <a:solidFill>
                  <a:schemeClr val="tx1"/>
                </a:solidFill>
                <a:latin typeface="Arial Nova" panose="020B0504020202020204" pitchFamily="34" charset="0"/>
              </a:rPr>
              <a:t>After</a:t>
            </a:r>
            <a:endParaRPr lang="ko-KR" altLang="en-US" sz="1800" b="0" dirty="0">
              <a:solidFill>
                <a:schemeClr val="tx1"/>
              </a:solidFill>
              <a:latin typeface="Arial Nova" panose="020B05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24725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115610C7-A84A-4092-9992-52D1CBB11456}"/>
              </a:ext>
            </a:extLst>
          </p:cNvPr>
          <p:cNvSpPr/>
          <p:nvPr/>
        </p:nvSpPr>
        <p:spPr>
          <a:xfrm>
            <a:off x="0" y="5406501"/>
            <a:ext cx="12192000" cy="145149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044F67-BD86-4D78-B142-5786F511EC1F}"/>
              </a:ext>
            </a:extLst>
          </p:cNvPr>
          <p:cNvSpPr txBox="1"/>
          <p:nvPr/>
        </p:nvSpPr>
        <p:spPr>
          <a:xfrm>
            <a:off x="235610" y="5593641"/>
            <a:ext cx="108096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bg1"/>
                </a:solidFill>
                <a:latin typeface="Arial Nova" panose="020B0504020202020204" pitchFamily="34" charset="0"/>
                <a:cs typeface="Arial" pitchFamily="34" charset="0"/>
              </a:rPr>
              <a:t>Around ¼ User are Subscriber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bg1"/>
                </a:solidFill>
                <a:latin typeface="Arial Nova" panose="020B0504020202020204" pitchFamily="34" charset="0"/>
                <a:cs typeface="Arial" pitchFamily="34" charset="0"/>
              </a:rPr>
              <a:t>Total Customer is 533.852 while total Subscriber is 1.976.506</a:t>
            </a:r>
          </a:p>
        </p:txBody>
      </p:sp>
      <p:sp>
        <p:nvSpPr>
          <p:cNvPr id="20" name="Text Placeholder 1">
            <a:extLst>
              <a:ext uri="{FF2B5EF4-FFF2-40B4-BE49-F238E27FC236}">
                <a16:creationId xmlns:a16="http://schemas.microsoft.com/office/drawing/2014/main" id="{5457A878-44DA-46F6-8E1C-BC789DA41881}"/>
              </a:ext>
            </a:extLst>
          </p:cNvPr>
          <p:cNvSpPr txBox="1">
            <a:spLocks/>
          </p:cNvSpPr>
          <p:nvPr/>
        </p:nvSpPr>
        <p:spPr>
          <a:xfrm>
            <a:off x="235610" y="298798"/>
            <a:ext cx="4256491" cy="704380"/>
          </a:xfrm>
          <a:prstGeom prst="rect">
            <a:avLst/>
          </a:prstGeom>
          <a:noFill/>
        </p:spPr>
        <p:txBody>
          <a:bodyPr anchor="t"/>
          <a:lstStyle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40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200" b="0" dirty="0">
                <a:solidFill>
                  <a:schemeClr val="accent1"/>
                </a:solidFill>
                <a:latin typeface="Arial Nova" panose="020B0504020202020204" pitchFamily="34" charset="0"/>
              </a:rPr>
              <a:t>Based on User type</a:t>
            </a:r>
            <a:endParaRPr lang="ko-KR" altLang="en-US" sz="3200" b="0" dirty="0">
              <a:solidFill>
                <a:schemeClr val="accent1"/>
              </a:solidFill>
              <a:latin typeface="Arial Nova" panose="020B0504020202020204" pitchFamily="34" charset="0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88FBFB7D-6CC9-42AF-AB1A-861F5A18A2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9783" y="1380124"/>
            <a:ext cx="6985731" cy="3790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31C49F6B-B162-482A-83F0-9FEC0048F3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070" y="1380124"/>
            <a:ext cx="3983815" cy="4026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53635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115610C7-A84A-4092-9992-52D1CBB11456}"/>
              </a:ext>
            </a:extLst>
          </p:cNvPr>
          <p:cNvSpPr/>
          <p:nvPr/>
        </p:nvSpPr>
        <p:spPr>
          <a:xfrm>
            <a:off x="0" y="5406501"/>
            <a:ext cx="12192000" cy="145149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044F67-BD86-4D78-B142-5786F511EC1F}"/>
              </a:ext>
            </a:extLst>
          </p:cNvPr>
          <p:cNvSpPr txBox="1"/>
          <p:nvPr/>
        </p:nvSpPr>
        <p:spPr>
          <a:xfrm>
            <a:off x="235610" y="5593641"/>
            <a:ext cx="108096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bg1"/>
                </a:solidFill>
                <a:latin typeface="Arial Nova" panose="020B0504020202020204" pitchFamily="34" charset="0"/>
                <a:cs typeface="Arial" pitchFamily="34" charset="0"/>
              </a:rPr>
              <a:t>Male is the dominant user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bg1"/>
                </a:solidFill>
                <a:latin typeface="Arial Nova" panose="020B0504020202020204" pitchFamily="34" charset="0"/>
                <a:cs typeface="Arial" pitchFamily="34" charset="0"/>
              </a:rPr>
              <a:t>User with unknown gender is mostly customer</a:t>
            </a:r>
          </a:p>
        </p:txBody>
      </p:sp>
      <p:sp>
        <p:nvSpPr>
          <p:cNvPr id="20" name="Text Placeholder 1">
            <a:extLst>
              <a:ext uri="{FF2B5EF4-FFF2-40B4-BE49-F238E27FC236}">
                <a16:creationId xmlns:a16="http://schemas.microsoft.com/office/drawing/2014/main" id="{5457A878-44DA-46F6-8E1C-BC789DA41881}"/>
              </a:ext>
            </a:extLst>
          </p:cNvPr>
          <p:cNvSpPr txBox="1">
            <a:spLocks/>
          </p:cNvSpPr>
          <p:nvPr/>
        </p:nvSpPr>
        <p:spPr>
          <a:xfrm>
            <a:off x="235610" y="298798"/>
            <a:ext cx="4256491" cy="704380"/>
          </a:xfrm>
          <a:prstGeom prst="rect">
            <a:avLst/>
          </a:prstGeom>
          <a:noFill/>
        </p:spPr>
        <p:txBody>
          <a:bodyPr anchor="t"/>
          <a:lstStyle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40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200" b="0" dirty="0">
                <a:solidFill>
                  <a:schemeClr val="accent1"/>
                </a:solidFill>
                <a:latin typeface="Arial Nova" panose="020B0504020202020204" pitchFamily="34" charset="0"/>
              </a:rPr>
              <a:t>Based on Gender</a:t>
            </a:r>
            <a:endParaRPr lang="ko-KR" altLang="en-US" sz="3200" b="0" dirty="0">
              <a:solidFill>
                <a:schemeClr val="accent1"/>
              </a:solidFill>
              <a:latin typeface="Arial Nova" panose="020B0504020202020204" pitchFamily="34" charset="0"/>
            </a:endParaRPr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0785986B-7B23-49C8-8D2B-B0CEAECD08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4915" y="1066234"/>
            <a:ext cx="7882169" cy="4277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53370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115610C7-A84A-4092-9992-52D1CBB11456}"/>
              </a:ext>
            </a:extLst>
          </p:cNvPr>
          <p:cNvSpPr/>
          <p:nvPr/>
        </p:nvSpPr>
        <p:spPr>
          <a:xfrm>
            <a:off x="0" y="5406501"/>
            <a:ext cx="12192000" cy="145149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044F67-BD86-4D78-B142-5786F511EC1F}"/>
              </a:ext>
            </a:extLst>
          </p:cNvPr>
          <p:cNvSpPr txBox="1"/>
          <p:nvPr/>
        </p:nvSpPr>
        <p:spPr>
          <a:xfrm>
            <a:off x="235610" y="5470530"/>
            <a:ext cx="1080969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altLang="ko-KR" sz="1600" dirty="0">
                <a:solidFill>
                  <a:schemeClr val="bg1"/>
                </a:solidFill>
                <a:latin typeface="Arial Nova" panose="020B0504020202020204" pitchFamily="34" charset="0"/>
                <a:cs typeface="Arial" pitchFamily="34" charset="0"/>
              </a:rPr>
              <a:t>For subscriber, they often use the service usually in weekday but we can see a decline in weekend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altLang="ko-KR" sz="1600" dirty="0">
                <a:solidFill>
                  <a:schemeClr val="bg1"/>
                </a:solidFill>
                <a:latin typeface="Arial Nova" panose="020B0504020202020204" pitchFamily="34" charset="0"/>
                <a:cs typeface="Arial" pitchFamily="34" charset="0"/>
              </a:rPr>
              <a:t>Customer on the other hand, they're most often use the service in weekend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altLang="ko-KR" sz="1600" dirty="0">
                <a:solidFill>
                  <a:schemeClr val="bg1"/>
                </a:solidFill>
                <a:latin typeface="Arial Nova" panose="020B0504020202020204" pitchFamily="34" charset="0"/>
                <a:cs typeface="Arial" pitchFamily="34" charset="0"/>
              </a:rPr>
              <a:t>On weekend, user per day decline around 80,000 users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altLang="ko-KR" sz="1600" dirty="0">
                <a:solidFill>
                  <a:schemeClr val="bg1"/>
                </a:solidFill>
                <a:latin typeface="Arial Nova" panose="020B0504020202020204" pitchFamily="34" charset="0"/>
                <a:cs typeface="Arial" pitchFamily="34" charset="0"/>
              </a:rPr>
              <a:t>However, the composition on weekend for subscriber and customer become very close relatively from weekday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altLang="ko-KR" sz="1600" dirty="0">
                <a:solidFill>
                  <a:schemeClr val="bg1"/>
                </a:solidFill>
                <a:latin typeface="Arial Nova" panose="020B0504020202020204" pitchFamily="34" charset="0"/>
                <a:cs typeface="Arial" pitchFamily="34" charset="0"/>
              </a:rPr>
              <a:t>Most subscriber use the bike to go to work, while most customer use the bike as a leisure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bg1"/>
              </a:solidFill>
              <a:latin typeface="Arial Nova" panose="020B0504020202020204" pitchFamily="34" charset="0"/>
              <a:cs typeface="Arial" pitchFamily="34" charset="0"/>
            </a:endParaRPr>
          </a:p>
        </p:txBody>
      </p:sp>
      <p:sp>
        <p:nvSpPr>
          <p:cNvPr id="20" name="Text Placeholder 1">
            <a:extLst>
              <a:ext uri="{FF2B5EF4-FFF2-40B4-BE49-F238E27FC236}">
                <a16:creationId xmlns:a16="http://schemas.microsoft.com/office/drawing/2014/main" id="{5457A878-44DA-46F6-8E1C-BC789DA41881}"/>
              </a:ext>
            </a:extLst>
          </p:cNvPr>
          <p:cNvSpPr txBox="1">
            <a:spLocks/>
          </p:cNvSpPr>
          <p:nvPr/>
        </p:nvSpPr>
        <p:spPr>
          <a:xfrm>
            <a:off x="235610" y="298798"/>
            <a:ext cx="4256491" cy="704380"/>
          </a:xfrm>
          <a:prstGeom prst="rect">
            <a:avLst/>
          </a:prstGeom>
          <a:noFill/>
        </p:spPr>
        <p:txBody>
          <a:bodyPr anchor="t"/>
          <a:lstStyle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40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200" b="0" dirty="0">
                <a:solidFill>
                  <a:schemeClr val="accent1"/>
                </a:solidFill>
                <a:latin typeface="Arial Nova" panose="020B0504020202020204" pitchFamily="34" charset="0"/>
              </a:rPr>
              <a:t>Based on Time : Week</a:t>
            </a:r>
            <a:endParaRPr lang="ko-KR" altLang="en-US" sz="3200" b="0" dirty="0">
              <a:solidFill>
                <a:schemeClr val="accent1"/>
              </a:solidFill>
              <a:latin typeface="Arial Nova" panose="020B0504020202020204" pitchFamily="34" charset="0"/>
            </a:endParaRP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DFF5D7FF-FFD9-4A19-B0E4-CEBAE1AE67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99020"/>
            <a:ext cx="5860390" cy="3286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Picture 8">
            <a:extLst>
              <a:ext uri="{FF2B5EF4-FFF2-40B4-BE49-F238E27FC236}">
                <a16:creationId xmlns:a16="http://schemas.microsoft.com/office/drawing/2014/main" id="{A95DCD04-5D6C-440A-B48A-5A440139CF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352262"/>
            <a:ext cx="5860389" cy="3180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7B2DDC7-861D-4E59-8A56-A5637750D5F2}"/>
              </a:ext>
            </a:extLst>
          </p:cNvPr>
          <p:cNvSpPr txBox="1"/>
          <p:nvPr/>
        </p:nvSpPr>
        <p:spPr>
          <a:xfrm>
            <a:off x="304625" y="4677046"/>
            <a:ext cx="108096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altLang="ko-KR" sz="1400" dirty="0">
                <a:latin typeface="Arial Nova" panose="020B0504020202020204" pitchFamily="34" charset="0"/>
                <a:cs typeface="Arial" pitchFamily="34" charset="0"/>
              </a:rPr>
              <a:t>Total user per day on weekday: 381.642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altLang="ko-KR" sz="1400" dirty="0">
                <a:latin typeface="Arial Nova" panose="020B0504020202020204" pitchFamily="34" charset="0"/>
                <a:cs typeface="Arial" pitchFamily="34" charset="0"/>
              </a:rPr>
              <a:t>Total user per day on weekend: 301.078</a:t>
            </a:r>
            <a:endParaRPr lang="en-US" altLang="ko-KR" sz="1400" dirty="0">
              <a:latin typeface="Arial Nova" panose="020B0504020202020204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14023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115610C7-A84A-4092-9992-52D1CBB11456}"/>
              </a:ext>
            </a:extLst>
          </p:cNvPr>
          <p:cNvSpPr/>
          <p:nvPr/>
        </p:nvSpPr>
        <p:spPr>
          <a:xfrm>
            <a:off x="0" y="5406501"/>
            <a:ext cx="12192000" cy="145149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044F67-BD86-4D78-B142-5786F511EC1F}"/>
              </a:ext>
            </a:extLst>
          </p:cNvPr>
          <p:cNvSpPr txBox="1"/>
          <p:nvPr/>
        </p:nvSpPr>
        <p:spPr>
          <a:xfrm>
            <a:off x="235610" y="5470530"/>
            <a:ext cx="1080969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altLang="ko-KR" sz="1600" dirty="0">
                <a:solidFill>
                  <a:schemeClr val="bg1"/>
                </a:solidFill>
                <a:latin typeface="Arial Nova" panose="020B0504020202020204" pitchFamily="34" charset="0"/>
                <a:cs typeface="Arial" pitchFamily="34" charset="0"/>
              </a:rPr>
              <a:t>In weekday, many subscriber use the service to go to 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altLang="ko-KR" sz="1600" dirty="0">
                <a:solidFill>
                  <a:schemeClr val="bg1"/>
                </a:solidFill>
                <a:latin typeface="Arial Nova" panose="020B0504020202020204" pitchFamily="34" charset="0"/>
                <a:cs typeface="Arial" pitchFamily="34" charset="0"/>
              </a:rPr>
              <a:t>Rush hour starts around 6-8 am and 17 - 18 pm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altLang="ko-KR" sz="1600" dirty="0">
                <a:solidFill>
                  <a:schemeClr val="bg1"/>
                </a:solidFill>
                <a:latin typeface="Arial Nova" panose="020B0504020202020204" pitchFamily="34" charset="0"/>
                <a:cs typeface="Arial" pitchFamily="34" charset="0"/>
              </a:rPr>
              <a:t>Customer remain stable almost unaffected by hour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altLang="ko-KR" sz="1600" dirty="0">
                <a:solidFill>
                  <a:schemeClr val="bg1"/>
                </a:solidFill>
                <a:latin typeface="Arial Nova" panose="020B0504020202020204" pitchFamily="34" charset="0"/>
                <a:cs typeface="Arial" pitchFamily="34" charset="0"/>
              </a:rPr>
              <a:t>Because customer is relatively unaffected by hour, there is a chance that people that use it is not for job related unlike subscriber which has a pattern, its probable that they're mostly tourist.</a:t>
            </a:r>
            <a:endParaRPr lang="en-US" altLang="ko-KR" sz="1600" dirty="0">
              <a:solidFill>
                <a:schemeClr val="bg1"/>
              </a:solidFill>
              <a:latin typeface="Arial Nova" panose="020B0504020202020204" pitchFamily="34" charset="0"/>
              <a:cs typeface="Arial" pitchFamily="34" charset="0"/>
            </a:endParaRPr>
          </a:p>
        </p:txBody>
      </p:sp>
      <p:sp>
        <p:nvSpPr>
          <p:cNvPr id="20" name="Text Placeholder 1">
            <a:extLst>
              <a:ext uri="{FF2B5EF4-FFF2-40B4-BE49-F238E27FC236}">
                <a16:creationId xmlns:a16="http://schemas.microsoft.com/office/drawing/2014/main" id="{5457A878-44DA-46F6-8E1C-BC789DA41881}"/>
              </a:ext>
            </a:extLst>
          </p:cNvPr>
          <p:cNvSpPr txBox="1">
            <a:spLocks/>
          </p:cNvSpPr>
          <p:nvPr/>
        </p:nvSpPr>
        <p:spPr>
          <a:xfrm>
            <a:off x="235610" y="298798"/>
            <a:ext cx="4256491" cy="704380"/>
          </a:xfrm>
          <a:prstGeom prst="rect">
            <a:avLst/>
          </a:prstGeom>
          <a:noFill/>
        </p:spPr>
        <p:txBody>
          <a:bodyPr anchor="t"/>
          <a:lstStyle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40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200" b="0" dirty="0">
                <a:solidFill>
                  <a:schemeClr val="accent1"/>
                </a:solidFill>
                <a:latin typeface="Arial Nova" panose="020B0504020202020204" pitchFamily="34" charset="0"/>
              </a:rPr>
              <a:t>Based on Time: Day</a:t>
            </a:r>
            <a:endParaRPr lang="ko-KR" altLang="en-US" sz="3200" b="0" dirty="0">
              <a:solidFill>
                <a:schemeClr val="accent1"/>
              </a:solidFill>
              <a:latin typeface="Arial Nova" panose="020B0504020202020204" pitchFamily="34" charset="0"/>
            </a:endParaRPr>
          </a:p>
        </p:txBody>
      </p:sp>
      <p:pic>
        <p:nvPicPr>
          <p:cNvPr id="10244" name="Picture 4">
            <a:extLst>
              <a:ext uri="{FF2B5EF4-FFF2-40B4-BE49-F238E27FC236}">
                <a16:creationId xmlns:a16="http://schemas.microsoft.com/office/drawing/2014/main" id="{F4574896-D4E3-4192-A30C-21D53DFBF5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3924" y="1190318"/>
            <a:ext cx="7326204" cy="4009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55764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115610C7-A84A-4092-9992-52D1CBB11456}"/>
              </a:ext>
            </a:extLst>
          </p:cNvPr>
          <p:cNvSpPr/>
          <p:nvPr/>
        </p:nvSpPr>
        <p:spPr>
          <a:xfrm>
            <a:off x="0" y="5406501"/>
            <a:ext cx="12192000" cy="145149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044F67-BD86-4D78-B142-5786F511EC1F}"/>
              </a:ext>
            </a:extLst>
          </p:cNvPr>
          <p:cNvSpPr txBox="1"/>
          <p:nvPr/>
        </p:nvSpPr>
        <p:spPr>
          <a:xfrm>
            <a:off x="235610" y="5470530"/>
            <a:ext cx="1080969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altLang="ko-KR" sz="1600" dirty="0">
                <a:solidFill>
                  <a:schemeClr val="bg1"/>
                </a:solidFill>
                <a:latin typeface="Arial Nova" panose="020B0504020202020204" pitchFamily="34" charset="0"/>
                <a:cs typeface="Arial" pitchFamily="34" charset="0"/>
              </a:rPr>
              <a:t>The user pattern between subscriber and customer is similar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altLang="ko-KR" sz="1600" dirty="0">
                <a:solidFill>
                  <a:schemeClr val="bg1"/>
                </a:solidFill>
                <a:latin typeface="Arial Nova" panose="020B0504020202020204" pitchFamily="34" charset="0"/>
                <a:cs typeface="Arial" pitchFamily="34" charset="0"/>
              </a:rPr>
              <a:t>There is no pattern like rush hour in weekday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altLang="ko-KR" sz="1600" dirty="0">
                <a:solidFill>
                  <a:schemeClr val="bg1"/>
                </a:solidFill>
                <a:latin typeface="Arial Nova" panose="020B0504020202020204" pitchFamily="34" charset="0"/>
                <a:cs typeface="Arial" pitchFamily="34" charset="0"/>
              </a:rPr>
              <a:t>Users mostly ride at 10 am to 18 pm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altLang="ko-KR" sz="1600" dirty="0">
                <a:solidFill>
                  <a:schemeClr val="bg1"/>
                </a:solidFill>
                <a:latin typeface="Arial Nova" panose="020B0504020202020204" pitchFamily="34" charset="0"/>
                <a:cs typeface="Arial" pitchFamily="34" charset="0"/>
              </a:rPr>
              <a:t>Most user use it for leisure</a:t>
            </a:r>
            <a:endParaRPr lang="en-US" altLang="ko-KR" sz="1600" dirty="0">
              <a:solidFill>
                <a:schemeClr val="bg1"/>
              </a:solidFill>
              <a:latin typeface="Arial Nova" panose="020B0504020202020204" pitchFamily="34" charset="0"/>
              <a:cs typeface="Arial" pitchFamily="34" charset="0"/>
            </a:endParaRPr>
          </a:p>
        </p:txBody>
      </p:sp>
      <p:sp>
        <p:nvSpPr>
          <p:cNvPr id="20" name="Text Placeholder 1">
            <a:extLst>
              <a:ext uri="{FF2B5EF4-FFF2-40B4-BE49-F238E27FC236}">
                <a16:creationId xmlns:a16="http://schemas.microsoft.com/office/drawing/2014/main" id="{5457A878-44DA-46F6-8E1C-BC789DA41881}"/>
              </a:ext>
            </a:extLst>
          </p:cNvPr>
          <p:cNvSpPr txBox="1">
            <a:spLocks/>
          </p:cNvSpPr>
          <p:nvPr/>
        </p:nvSpPr>
        <p:spPr>
          <a:xfrm>
            <a:off x="235610" y="298798"/>
            <a:ext cx="4256491" cy="704380"/>
          </a:xfrm>
          <a:prstGeom prst="rect">
            <a:avLst/>
          </a:prstGeom>
          <a:noFill/>
        </p:spPr>
        <p:txBody>
          <a:bodyPr anchor="t"/>
          <a:lstStyle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40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200" b="0" dirty="0">
                <a:solidFill>
                  <a:schemeClr val="accent1"/>
                </a:solidFill>
                <a:latin typeface="Arial Nova" panose="020B0504020202020204" pitchFamily="34" charset="0"/>
              </a:rPr>
              <a:t>Based on Time: Day</a:t>
            </a:r>
            <a:endParaRPr lang="ko-KR" altLang="en-US" sz="3200" b="0" dirty="0">
              <a:solidFill>
                <a:schemeClr val="accent1"/>
              </a:solidFill>
              <a:latin typeface="Arial Nova" panose="020B0504020202020204" pitchFamily="34" charset="0"/>
            </a:endParaRP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9AF43025-1C6B-4271-A9D4-8829485BCD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0487" y="1256313"/>
            <a:ext cx="7046475" cy="3890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59995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115610C7-A84A-4092-9992-52D1CBB11456}"/>
              </a:ext>
            </a:extLst>
          </p:cNvPr>
          <p:cNvSpPr/>
          <p:nvPr/>
        </p:nvSpPr>
        <p:spPr>
          <a:xfrm>
            <a:off x="0" y="5406501"/>
            <a:ext cx="12192000" cy="145149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044F67-BD86-4D78-B142-5786F511EC1F}"/>
              </a:ext>
            </a:extLst>
          </p:cNvPr>
          <p:cNvSpPr txBox="1"/>
          <p:nvPr/>
        </p:nvSpPr>
        <p:spPr>
          <a:xfrm>
            <a:off x="235610" y="5470530"/>
            <a:ext cx="1080969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altLang="ko-KR" sz="1600" dirty="0">
                <a:solidFill>
                  <a:schemeClr val="bg1"/>
                </a:solidFill>
                <a:latin typeface="Arial Nova" panose="020B0504020202020204" pitchFamily="34" charset="0"/>
                <a:cs typeface="Arial" pitchFamily="34" charset="0"/>
              </a:rPr>
              <a:t>The number of rides per month shows a noticeable rise and decline in a year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altLang="ko-KR" sz="1600" dirty="0">
                <a:solidFill>
                  <a:schemeClr val="bg1"/>
                </a:solidFill>
                <a:latin typeface="Arial Nova" panose="020B0504020202020204" pitchFamily="34" charset="0"/>
                <a:cs typeface="Arial" pitchFamily="34" charset="0"/>
              </a:rPr>
              <a:t>The peak occurs in September and the minimum occurs near January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altLang="ko-KR" sz="1600" dirty="0">
                <a:solidFill>
                  <a:schemeClr val="bg1"/>
                </a:solidFill>
                <a:latin typeface="Arial Nova" panose="020B0504020202020204" pitchFamily="34" charset="0"/>
                <a:cs typeface="Arial" pitchFamily="34" charset="0"/>
              </a:rPr>
              <a:t>This is likely related to the seasonal weather pattern where summer is the most popular time to ride while in winter less people are likely to ride</a:t>
            </a:r>
            <a:endParaRPr lang="en-US" altLang="ko-KR" sz="1600" dirty="0">
              <a:solidFill>
                <a:schemeClr val="bg1"/>
              </a:solidFill>
              <a:latin typeface="Arial Nova" panose="020B0504020202020204" pitchFamily="34" charset="0"/>
              <a:cs typeface="Arial" pitchFamily="34" charset="0"/>
            </a:endParaRPr>
          </a:p>
        </p:txBody>
      </p:sp>
      <p:sp>
        <p:nvSpPr>
          <p:cNvPr id="20" name="Text Placeholder 1">
            <a:extLst>
              <a:ext uri="{FF2B5EF4-FFF2-40B4-BE49-F238E27FC236}">
                <a16:creationId xmlns:a16="http://schemas.microsoft.com/office/drawing/2014/main" id="{5457A878-44DA-46F6-8E1C-BC789DA41881}"/>
              </a:ext>
            </a:extLst>
          </p:cNvPr>
          <p:cNvSpPr txBox="1">
            <a:spLocks/>
          </p:cNvSpPr>
          <p:nvPr/>
        </p:nvSpPr>
        <p:spPr>
          <a:xfrm>
            <a:off x="235610" y="298798"/>
            <a:ext cx="4256491" cy="704380"/>
          </a:xfrm>
          <a:prstGeom prst="rect">
            <a:avLst/>
          </a:prstGeom>
          <a:noFill/>
        </p:spPr>
        <p:txBody>
          <a:bodyPr anchor="t"/>
          <a:lstStyle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40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200" b="0" dirty="0">
                <a:solidFill>
                  <a:schemeClr val="accent1"/>
                </a:solidFill>
                <a:latin typeface="Arial Nova" panose="020B0504020202020204" pitchFamily="34" charset="0"/>
              </a:rPr>
              <a:t>Based on Time: Day</a:t>
            </a:r>
            <a:endParaRPr lang="ko-KR" altLang="en-US" sz="3200" b="0" dirty="0">
              <a:solidFill>
                <a:schemeClr val="accent1"/>
              </a:solidFill>
              <a:latin typeface="Arial Nova" panose="020B0504020202020204" pitchFamily="34" charset="0"/>
            </a:endParaRP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1B1085F7-7B26-47DE-89B5-46263379CD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3188" y="1171577"/>
            <a:ext cx="7679186" cy="4202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49376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115610C7-A84A-4092-9992-52D1CBB11456}"/>
              </a:ext>
            </a:extLst>
          </p:cNvPr>
          <p:cNvSpPr/>
          <p:nvPr/>
        </p:nvSpPr>
        <p:spPr>
          <a:xfrm>
            <a:off x="0" y="5406501"/>
            <a:ext cx="12192000" cy="145149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044F67-BD86-4D78-B142-5786F511EC1F}"/>
              </a:ext>
            </a:extLst>
          </p:cNvPr>
          <p:cNvSpPr txBox="1"/>
          <p:nvPr/>
        </p:nvSpPr>
        <p:spPr>
          <a:xfrm>
            <a:off x="235610" y="5470530"/>
            <a:ext cx="108096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altLang="ko-KR" sz="1600" dirty="0">
                <a:solidFill>
                  <a:schemeClr val="bg1"/>
                </a:solidFill>
                <a:latin typeface="Arial Nova" panose="020B0504020202020204" pitchFamily="34" charset="0"/>
                <a:cs typeface="Arial" pitchFamily="34" charset="0"/>
              </a:rPr>
              <a:t>Most crowded station is located around MIT</a:t>
            </a:r>
            <a:endParaRPr lang="en-US" altLang="ko-KR" sz="1600" dirty="0">
              <a:solidFill>
                <a:schemeClr val="bg1"/>
              </a:solidFill>
              <a:latin typeface="Arial Nova" panose="020B0504020202020204" pitchFamily="34" charset="0"/>
              <a:cs typeface="Arial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bg1"/>
                </a:solidFill>
                <a:latin typeface="Arial Nova" panose="020B0504020202020204" pitchFamily="34" charset="0"/>
                <a:cs typeface="Arial" pitchFamily="34" charset="0"/>
              </a:rPr>
              <a:t>These station is located near MIT Campus and not far from Commercial Area (Downtown)</a:t>
            </a:r>
            <a:endParaRPr lang="en-GB" altLang="ko-KR" sz="1600" dirty="0">
              <a:solidFill>
                <a:schemeClr val="bg1"/>
              </a:solidFill>
              <a:latin typeface="Arial Nova" panose="020B0504020202020204" pitchFamily="34" charset="0"/>
              <a:cs typeface="Arial" pitchFamily="34" charset="0"/>
            </a:endParaRPr>
          </a:p>
        </p:txBody>
      </p:sp>
      <p:sp>
        <p:nvSpPr>
          <p:cNvPr id="20" name="Text Placeholder 1">
            <a:extLst>
              <a:ext uri="{FF2B5EF4-FFF2-40B4-BE49-F238E27FC236}">
                <a16:creationId xmlns:a16="http://schemas.microsoft.com/office/drawing/2014/main" id="{5457A878-44DA-46F6-8E1C-BC789DA41881}"/>
              </a:ext>
            </a:extLst>
          </p:cNvPr>
          <p:cNvSpPr txBox="1">
            <a:spLocks/>
          </p:cNvSpPr>
          <p:nvPr/>
        </p:nvSpPr>
        <p:spPr>
          <a:xfrm>
            <a:off x="235610" y="298798"/>
            <a:ext cx="4256491" cy="704380"/>
          </a:xfrm>
          <a:prstGeom prst="rect">
            <a:avLst/>
          </a:prstGeom>
          <a:noFill/>
        </p:spPr>
        <p:txBody>
          <a:bodyPr anchor="t"/>
          <a:lstStyle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40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200" b="0" dirty="0">
                <a:solidFill>
                  <a:schemeClr val="accent1"/>
                </a:solidFill>
                <a:latin typeface="Arial Nova" panose="020B0504020202020204" pitchFamily="34" charset="0"/>
              </a:rPr>
              <a:t>By Station</a:t>
            </a:r>
            <a:endParaRPr lang="ko-KR" altLang="en-US" sz="3200" b="0" dirty="0">
              <a:solidFill>
                <a:schemeClr val="accent1"/>
              </a:solidFill>
              <a:latin typeface="Arial Nova" panose="020B05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D75B743-93DD-4F78-BD00-65AF4ED0A6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610" y="1937994"/>
            <a:ext cx="2991368" cy="2716570"/>
          </a:xfrm>
          <a:prstGeom prst="rect">
            <a:avLst/>
          </a:prstGeom>
        </p:spPr>
      </p:pic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AEF85BBD-FAA2-488B-BBA3-EFFC4D2DED01}"/>
              </a:ext>
            </a:extLst>
          </p:cNvPr>
          <p:cNvSpPr txBox="1">
            <a:spLocks/>
          </p:cNvSpPr>
          <p:nvPr/>
        </p:nvSpPr>
        <p:spPr>
          <a:xfrm>
            <a:off x="581779" y="1398393"/>
            <a:ext cx="2852340" cy="628993"/>
          </a:xfrm>
          <a:prstGeom prst="rect">
            <a:avLst/>
          </a:prstGeom>
          <a:noFill/>
        </p:spPr>
        <p:txBody>
          <a:bodyPr anchor="t"/>
          <a:lstStyle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40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b="0" dirty="0">
                <a:solidFill>
                  <a:schemeClr val="tx1"/>
                </a:solidFill>
                <a:latin typeface="Arial Nova" panose="020B0504020202020204" pitchFamily="34" charset="0"/>
              </a:rPr>
              <a:t>Top 10 Start Station</a:t>
            </a:r>
            <a:endParaRPr lang="ko-KR" altLang="en-US" sz="2000" b="0" dirty="0">
              <a:solidFill>
                <a:schemeClr val="tx1"/>
              </a:solidFill>
              <a:latin typeface="Arial Nova" panose="020B0504020202020204" pitchFamily="34" charset="0"/>
            </a:endParaRPr>
          </a:p>
        </p:txBody>
      </p:sp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47DB7161-A39C-4045-95A4-3A4C19CB7F13}"/>
              </a:ext>
            </a:extLst>
          </p:cNvPr>
          <p:cNvSpPr txBox="1">
            <a:spLocks/>
          </p:cNvSpPr>
          <p:nvPr/>
        </p:nvSpPr>
        <p:spPr>
          <a:xfrm>
            <a:off x="8677922" y="1398392"/>
            <a:ext cx="2852340" cy="628993"/>
          </a:xfrm>
          <a:prstGeom prst="rect">
            <a:avLst/>
          </a:prstGeom>
          <a:noFill/>
        </p:spPr>
        <p:txBody>
          <a:bodyPr anchor="t"/>
          <a:lstStyle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40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b="0" dirty="0">
                <a:solidFill>
                  <a:schemeClr val="tx1"/>
                </a:solidFill>
                <a:latin typeface="Arial Nova" panose="020B0504020202020204" pitchFamily="34" charset="0"/>
              </a:rPr>
              <a:t>Top 10 Route</a:t>
            </a:r>
            <a:endParaRPr lang="ko-KR" altLang="en-US" sz="2000" b="0" dirty="0">
              <a:solidFill>
                <a:schemeClr val="tx1"/>
              </a:solidFill>
              <a:latin typeface="Arial Nova" panose="020B0504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4671B8E-2A08-4A0B-BB83-D174F80913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2783" y="1890790"/>
            <a:ext cx="3072310" cy="2716570"/>
          </a:xfrm>
          <a:prstGeom prst="rect">
            <a:avLst/>
          </a:prstGeom>
        </p:spPr>
      </p:pic>
      <p:sp>
        <p:nvSpPr>
          <p:cNvPr id="18" name="Text Placeholder 1">
            <a:extLst>
              <a:ext uri="{FF2B5EF4-FFF2-40B4-BE49-F238E27FC236}">
                <a16:creationId xmlns:a16="http://schemas.microsoft.com/office/drawing/2014/main" id="{76098C8A-30DC-4976-BE36-D6A010556341}"/>
              </a:ext>
            </a:extLst>
          </p:cNvPr>
          <p:cNvSpPr txBox="1">
            <a:spLocks/>
          </p:cNvSpPr>
          <p:nvPr/>
        </p:nvSpPr>
        <p:spPr>
          <a:xfrm>
            <a:off x="4177046" y="1398393"/>
            <a:ext cx="2852340" cy="628993"/>
          </a:xfrm>
          <a:prstGeom prst="rect">
            <a:avLst/>
          </a:prstGeom>
          <a:noFill/>
        </p:spPr>
        <p:txBody>
          <a:bodyPr anchor="t"/>
          <a:lstStyle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40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b="0" dirty="0">
                <a:solidFill>
                  <a:schemeClr val="tx1"/>
                </a:solidFill>
                <a:latin typeface="Arial Nova" panose="020B0504020202020204" pitchFamily="34" charset="0"/>
              </a:rPr>
              <a:t>Top 10 End Station</a:t>
            </a:r>
            <a:endParaRPr lang="ko-KR" altLang="en-US" sz="2000" b="0" dirty="0">
              <a:solidFill>
                <a:schemeClr val="tx1"/>
              </a:solidFill>
              <a:latin typeface="Arial Nova" panose="020B0504020202020204" pitchFamily="34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B0DA32A-86E2-4866-A271-6BA77AF1B8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9231" y="1887238"/>
            <a:ext cx="4707159" cy="2716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5792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115610C7-A84A-4092-9992-52D1CBB11456}"/>
              </a:ext>
            </a:extLst>
          </p:cNvPr>
          <p:cNvSpPr/>
          <p:nvPr/>
        </p:nvSpPr>
        <p:spPr>
          <a:xfrm>
            <a:off x="0" y="5406501"/>
            <a:ext cx="12192000" cy="145149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044F67-BD86-4D78-B142-5786F511EC1F}"/>
              </a:ext>
            </a:extLst>
          </p:cNvPr>
          <p:cNvSpPr txBox="1"/>
          <p:nvPr/>
        </p:nvSpPr>
        <p:spPr>
          <a:xfrm>
            <a:off x="235610" y="5470530"/>
            <a:ext cx="108096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altLang="ko-KR" sz="1600" dirty="0">
                <a:solidFill>
                  <a:schemeClr val="bg1"/>
                </a:solidFill>
                <a:latin typeface="Arial Nova" panose="020B0504020202020204" pitchFamily="34" charset="0"/>
                <a:cs typeface="Arial" pitchFamily="34" charset="0"/>
              </a:rPr>
              <a:t>It’s likely that the station with only 1 user in a year is only a temporary or test station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altLang="ko-KR" sz="1600" dirty="0">
              <a:solidFill>
                <a:schemeClr val="bg1"/>
              </a:solidFill>
              <a:latin typeface="Arial Nova" panose="020B0504020202020204" pitchFamily="34" charset="0"/>
              <a:cs typeface="Arial" pitchFamily="34" charset="0"/>
            </a:endParaRPr>
          </a:p>
        </p:txBody>
      </p:sp>
      <p:sp>
        <p:nvSpPr>
          <p:cNvPr id="20" name="Text Placeholder 1">
            <a:extLst>
              <a:ext uri="{FF2B5EF4-FFF2-40B4-BE49-F238E27FC236}">
                <a16:creationId xmlns:a16="http://schemas.microsoft.com/office/drawing/2014/main" id="{5457A878-44DA-46F6-8E1C-BC789DA41881}"/>
              </a:ext>
            </a:extLst>
          </p:cNvPr>
          <p:cNvSpPr txBox="1">
            <a:spLocks/>
          </p:cNvSpPr>
          <p:nvPr/>
        </p:nvSpPr>
        <p:spPr>
          <a:xfrm>
            <a:off x="235610" y="298798"/>
            <a:ext cx="4256491" cy="704380"/>
          </a:xfrm>
          <a:prstGeom prst="rect">
            <a:avLst/>
          </a:prstGeom>
          <a:noFill/>
        </p:spPr>
        <p:txBody>
          <a:bodyPr anchor="t"/>
          <a:lstStyle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40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200" b="0" dirty="0">
                <a:solidFill>
                  <a:schemeClr val="accent1"/>
                </a:solidFill>
                <a:latin typeface="Arial Nova" panose="020B0504020202020204" pitchFamily="34" charset="0"/>
              </a:rPr>
              <a:t>By Station</a:t>
            </a:r>
            <a:endParaRPr lang="ko-KR" altLang="en-US" sz="3200" b="0" dirty="0">
              <a:solidFill>
                <a:schemeClr val="accent1"/>
              </a:solidFill>
              <a:latin typeface="Arial Nova" panose="020B0504020202020204" pitchFamily="34" charset="0"/>
            </a:endParaRPr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AEF85BBD-FAA2-488B-BBA3-EFFC4D2DED01}"/>
              </a:ext>
            </a:extLst>
          </p:cNvPr>
          <p:cNvSpPr txBox="1">
            <a:spLocks/>
          </p:cNvSpPr>
          <p:nvPr/>
        </p:nvSpPr>
        <p:spPr>
          <a:xfrm>
            <a:off x="3242656" y="592014"/>
            <a:ext cx="2852340" cy="628993"/>
          </a:xfrm>
          <a:prstGeom prst="rect">
            <a:avLst/>
          </a:prstGeom>
          <a:noFill/>
        </p:spPr>
        <p:txBody>
          <a:bodyPr anchor="t"/>
          <a:lstStyle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40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b="0" dirty="0">
                <a:solidFill>
                  <a:schemeClr val="tx1"/>
                </a:solidFill>
                <a:latin typeface="Arial Nova" panose="020B0504020202020204" pitchFamily="34" charset="0"/>
              </a:rPr>
              <a:t>Bottom 20 Start Station</a:t>
            </a:r>
            <a:endParaRPr lang="ko-KR" altLang="en-US" sz="2000" b="0" dirty="0">
              <a:solidFill>
                <a:schemeClr val="tx1"/>
              </a:solidFill>
              <a:latin typeface="Arial Nova" panose="020B0504020202020204" pitchFamily="34" charset="0"/>
            </a:endParaRPr>
          </a:p>
        </p:txBody>
      </p:sp>
      <p:sp>
        <p:nvSpPr>
          <p:cNvPr id="18" name="Text Placeholder 1">
            <a:extLst>
              <a:ext uri="{FF2B5EF4-FFF2-40B4-BE49-F238E27FC236}">
                <a16:creationId xmlns:a16="http://schemas.microsoft.com/office/drawing/2014/main" id="{76098C8A-30DC-4976-BE36-D6A010556341}"/>
              </a:ext>
            </a:extLst>
          </p:cNvPr>
          <p:cNvSpPr txBox="1">
            <a:spLocks/>
          </p:cNvSpPr>
          <p:nvPr/>
        </p:nvSpPr>
        <p:spPr>
          <a:xfrm>
            <a:off x="7371424" y="650988"/>
            <a:ext cx="2852340" cy="628993"/>
          </a:xfrm>
          <a:prstGeom prst="rect">
            <a:avLst/>
          </a:prstGeom>
          <a:noFill/>
        </p:spPr>
        <p:txBody>
          <a:bodyPr anchor="t"/>
          <a:lstStyle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40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b="0" dirty="0">
                <a:solidFill>
                  <a:schemeClr val="tx1"/>
                </a:solidFill>
                <a:latin typeface="Arial Nova" panose="020B0504020202020204" pitchFamily="34" charset="0"/>
              </a:rPr>
              <a:t>Bottom 20 End Station</a:t>
            </a:r>
            <a:endParaRPr lang="ko-KR" altLang="en-US" sz="2000" b="0" dirty="0">
              <a:solidFill>
                <a:schemeClr val="tx1"/>
              </a:solidFill>
              <a:latin typeface="Arial Nova" panose="020B0504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BD4D2F1-FDD0-4E13-ADC8-5C5783ADAD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1424" y="1050285"/>
            <a:ext cx="2498890" cy="430910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66373EF-B6F5-4FAF-AD1D-492B5F4F6F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0202" y="1003178"/>
            <a:ext cx="2477249" cy="4309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2659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A person riding a bicycle in front of a building&#10;&#10;Description automatically generated with medium confidence">
            <a:extLst>
              <a:ext uri="{FF2B5EF4-FFF2-40B4-BE49-F238E27FC236}">
                <a16:creationId xmlns:a16="http://schemas.microsoft.com/office/drawing/2014/main" id="{85B59894-2592-4135-AB2E-1D506C80A12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91" r="15541" b="-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4D546F4D-6205-400E-9674-34918CD789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en-GB" sz="4000" b="1" dirty="0">
                <a:solidFill>
                  <a:schemeClr val="accent1"/>
                </a:solidFill>
                <a:latin typeface="Arial Nova" panose="020B0504020202020204" pitchFamily="34" charset="0"/>
              </a:rPr>
              <a:t>Content</a:t>
            </a:r>
            <a:endParaRPr lang="en-NL" sz="4000" b="1" dirty="0">
              <a:solidFill>
                <a:schemeClr val="accent1"/>
              </a:solidFill>
              <a:latin typeface="Arial Nova" panose="020B0504020202020204" pitchFamily="34" charset="0"/>
            </a:endParaRP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57922F74-B328-4513-8AC9-6A6B87E987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925698" cy="3207258"/>
          </a:xfrm>
        </p:spPr>
        <p:txBody>
          <a:bodyPr anchor="t">
            <a:normAutofit/>
          </a:bodyPr>
          <a:lstStyle/>
          <a:p>
            <a:pPr marL="457200" indent="-457200">
              <a:buAutoNum type="arabicPeriod"/>
            </a:pPr>
            <a:r>
              <a:rPr lang="en-US" sz="2400" b="1" dirty="0">
                <a:solidFill>
                  <a:schemeClr val="accent1"/>
                </a:solidFill>
              </a:rPr>
              <a:t>Background</a:t>
            </a:r>
          </a:p>
          <a:p>
            <a:pPr marL="457200" indent="-457200">
              <a:buAutoNum type="arabicPeriod"/>
            </a:pPr>
            <a:r>
              <a:rPr lang="en-US" sz="2400" b="1" dirty="0">
                <a:solidFill>
                  <a:schemeClr val="accent1"/>
                </a:solidFill>
              </a:rPr>
              <a:t>Goals</a:t>
            </a:r>
          </a:p>
          <a:p>
            <a:pPr marL="457200" indent="-457200">
              <a:buAutoNum type="arabicPeriod"/>
            </a:pPr>
            <a:r>
              <a:rPr lang="en-US" sz="2400" b="1" dirty="0">
                <a:solidFill>
                  <a:schemeClr val="accent1"/>
                </a:solidFill>
              </a:rPr>
              <a:t>Analysis &amp; Insight</a:t>
            </a:r>
          </a:p>
          <a:p>
            <a:pPr marL="457200" indent="-457200">
              <a:buAutoNum type="arabicPeriod"/>
            </a:pPr>
            <a:r>
              <a:rPr lang="en-US" sz="2400" b="1" dirty="0">
                <a:solidFill>
                  <a:schemeClr val="accent1"/>
                </a:solidFill>
              </a:rPr>
              <a:t>Conclusion &amp; Suggestion</a:t>
            </a:r>
          </a:p>
        </p:txBody>
      </p:sp>
    </p:spTree>
    <p:extLst>
      <p:ext uri="{BB962C8B-B14F-4D97-AF65-F5344CB8AC3E}">
        <p14:creationId xmlns:p14="http://schemas.microsoft.com/office/powerpoint/2010/main" val="31130827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5A59F003-E00A-43F9-91DC-CC54E3B8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person riding a bike&#10;&#10;Description automatically generated with medium confidence">
            <a:extLst>
              <a:ext uri="{FF2B5EF4-FFF2-40B4-BE49-F238E27FC236}">
                <a16:creationId xmlns:a16="http://schemas.microsoft.com/office/drawing/2014/main" id="{217B4F4B-577E-4D7C-B043-F1632F546D9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9" t="20099" r="6772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74A4382-E3AD-430A-9A1F-DFA3E0E77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799868" y="-1534136"/>
            <a:ext cx="4592270" cy="12192001"/>
          </a:xfrm>
          <a:prstGeom prst="rect">
            <a:avLst/>
          </a:prstGeom>
          <a:gradFill>
            <a:gsLst>
              <a:gs pos="35000">
                <a:schemeClr val="bg1">
                  <a:alpha val="46000"/>
                </a:schemeClr>
              </a:gs>
              <a:gs pos="21000">
                <a:schemeClr val="bg1">
                  <a:alpha val="3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9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DBD274B-2323-4083-98A7-2A0BD211783A}"/>
              </a:ext>
            </a:extLst>
          </p:cNvPr>
          <p:cNvSpPr txBox="1">
            <a:spLocks/>
          </p:cNvSpPr>
          <p:nvPr/>
        </p:nvSpPr>
        <p:spPr>
          <a:xfrm>
            <a:off x="404553" y="3091928"/>
            <a:ext cx="9078562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6600" b="1" dirty="0"/>
              <a:t>Conclusion &amp; Recommendation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79F40191-0F44-4FD1-82CC-ACB507C14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575039"/>
            <a:ext cx="9785897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0471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">
            <a:extLst>
              <a:ext uri="{FF2B5EF4-FFF2-40B4-BE49-F238E27FC236}">
                <a16:creationId xmlns:a16="http://schemas.microsoft.com/office/drawing/2014/main" id="{5457A878-44DA-46F6-8E1C-BC789DA41881}"/>
              </a:ext>
            </a:extLst>
          </p:cNvPr>
          <p:cNvSpPr txBox="1">
            <a:spLocks/>
          </p:cNvSpPr>
          <p:nvPr/>
        </p:nvSpPr>
        <p:spPr>
          <a:xfrm>
            <a:off x="235610" y="70606"/>
            <a:ext cx="6831015" cy="704380"/>
          </a:xfrm>
          <a:prstGeom prst="rect">
            <a:avLst/>
          </a:prstGeom>
          <a:noFill/>
        </p:spPr>
        <p:txBody>
          <a:bodyPr anchor="t"/>
          <a:lstStyle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40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200" b="0" dirty="0">
                <a:solidFill>
                  <a:schemeClr val="accent1"/>
                </a:solidFill>
                <a:latin typeface="Arial Nova" panose="020B0504020202020204" pitchFamily="34" charset="0"/>
              </a:rPr>
              <a:t>Conclusion &amp; Recommendation</a:t>
            </a:r>
            <a:endParaRPr lang="ko-KR" altLang="en-US" sz="3200" b="0" dirty="0">
              <a:solidFill>
                <a:schemeClr val="accent1"/>
              </a:solidFill>
              <a:latin typeface="Arial Nova" panose="020B05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A0EC904-5D59-438D-A9F5-003FD06A2B7D}"/>
              </a:ext>
            </a:extLst>
          </p:cNvPr>
          <p:cNvSpPr txBox="1"/>
          <p:nvPr/>
        </p:nvSpPr>
        <p:spPr>
          <a:xfrm>
            <a:off x="733242" y="726067"/>
            <a:ext cx="3829879" cy="1644610"/>
          </a:xfrm>
          <a:prstGeom prst="roundRect">
            <a:avLst>
              <a:gd name="adj" fmla="val 50000"/>
            </a:avLst>
          </a:prstGeom>
          <a:solidFill>
            <a:schemeClr val="tx2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r>
              <a:rPr lang="en-GB" sz="1400" b="0" i="0" dirty="0">
                <a:solidFill>
                  <a:schemeClr val="bg1"/>
                </a:solidFill>
                <a:effectLst/>
                <a:latin typeface="Helvetica Neue"/>
              </a:rPr>
              <a:t>Most of the user age is around 23-32, </a:t>
            </a:r>
            <a:r>
              <a:rPr lang="en-GB" sz="1400" dirty="0">
                <a:solidFill>
                  <a:schemeClr val="bg1"/>
                </a:solidFill>
                <a:latin typeface="Helvetica Neue"/>
              </a:rPr>
              <a:t>In addition, because the location is near MIT Campus, it’s expected that there will be many student use this service</a:t>
            </a:r>
            <a:endParaRPr lang="en-GB" altLang="ko-KR" sz="1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743FA69D-9D75-4DA5-AEF0-BAF50428D06C}"/>
              </a:ext>
            </a:extLst>
          </p:cNvPr>
          <p:cNvSpPr/>
          <p:nvPr/>
        </p:nvSpPr>
        <p:spPr>
          <a:xfrm>
            <a:off x="4874016" y="1055654"/>
            <a:ext cx="2192608" cy="8309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Recommendation</a:t>
            </a:r>
            <a:endParaRPr lang="en-NL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8D8A95F-F77E-4DA5-AEB4-F6C2A98B7A80}"/>
              </a:ext>
            </a:extLst>
          </p:cNvPr>
          <p:cNvSpPr txBox="1"/>
          <p:nvPr/>
        </p:nvSpPr>
        <p:spPr>
          <a:xfrm>
            <a:off x="7628879" y="800325"/>
            <a:ext cx="3829879" cy="1341656"/>
          </a:xfrm>
          <a:prstGeom prst="roundRect">
            <a:avLst>
              <a:gd name="adj" fmla="val 50000"/>
            </a:avLst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r>
              <a:rPr lang="en-GB" sz="1400" b="0" i="0" dirty="0">
                <a:solidFill>
                  <a:schemeClr val="bg1"/>
                </a:solidFill>
                <a:effectLst/>
                <a:latin typeface="Helvetica Neue"/>
              </a:rPr>
              <a:t>There should be a student discount which we can collab with the Campus so many students can use as a transportation to Campus</a:t>
            </a:r>
            <a:endParaRPr lang="en-GB" altLang="ko-KR" sz="1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62396AB-7D48-4D79-841F-6A793BFB9E47}"/>
              </a:ext>
            </a:extLst>
          </p:cNvPr>
          <p:cNvSpPr txBox="1"/>
          <p:nvPr/>
        </p:nvSpPr>
        <p:spPr>
          <a:xfrm>
            <a:off x="733242" y="2434822"/>
            <a:ext cx="3829879" cy="1644610"/>
          </a:xfrm>
          <a:prstGeom prst="roundRect">
            <a:avLst>
              <a:gd name="adj" fmla="val 50000"/>
            </a:avLst>
          </a:prstGeom>
          <a:solidFill>
            <a:schemeClr val="tx2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r>
              <a:rPr lang="en-GB" sz="1400" b="0" i="0" dirty="0">
                <a:solidFill>
                  <a:schemeClr val="bg1"/>
                </a:solidFill>
                <a:effectLst/>
                <a:latin typeface="Helvetica Neue"/>
              </a:rPr>
              <a:t>Since its kind of waste to convert a tourist into subscriber that stay for less than 30 days. We focus on how convert the people who lives there that uses the bike on weekend</a:t>
            </a:r>
            <a:endParaRPr lang="en-GB" altLang="ko-KR" sz="1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0898B98F-D7E0-4FAD-8747-FEB2CA75AC69}"/>
              </a:ext>
            </a:extLst>
          </p:cNvPr>
          <p:cNvSpPr/>
          <p:nvPr/>
        </p:nvSpPr>
        <p:spPr>
          <a:xfrm>
            <a:off x="4874017" y="2941361"/>
            <a:ext cx="2192608" cy="8309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Recommendation</a:t>
            </a:r>
            <a:endParaRPr lang="en-NL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F7ECB24-8BB8-4BB5-B8A7-69A67039101D}"/>
              </a:ext>
            </a:extLst>
          </p:cNvPr>
          <p:cNvSpPr txBox="1"/>
          <p:nvPr/>
        </p:nvSpPr>
        <p:spPr>
          <a:xfrm>
            <a:off x="7628880" y="2645215"/>
            <a:ext cx="3829879" cy="1341656"/>
          </a:xfrm>
          <a:prstGeom prst="roundRect">
            <a:avLst>
              <a:gd name="adj" fmla="val 50000"/>
            </a:avLst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  <a:latin typeface="Helvetica Neue"/>
              </a:rPr>
              <a:t>C</a:t>
            </a:r>
            <a:r>
              <a:rPr lang="en-GB" sz="1400" b="0" i="0" dirty="0">
                <a:solidFill>
                  <a:schemeClr val="bg1"/>
                </a:solidFill>
                <a:effectLst/>
                <a:latin typeface="Helvetica Neue"/>
              </a:rPr>
              <a:t>reate a monthly or annual pass just for weekend to convert the remaining customer that only want to use the bike for leisure</a:t>
            </a:r>
            <a:endParaRPr lang="en-GB" altLang="ko-KR" sz="1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4537921-A039-4702-B285-0CAE674B40F3}"/>
              </a:ext>
            </a:extLst>
          </p:cNvPr>
          <p:cNvSpPr txBox="1"/>
          <p:nvPr/>
        </p:nvSpPr>
        <p:spPr>
          <a:xfrm>
            <a:off x="733242" y="4132227"/>
            <a:ext cx="3829879" cy="1038701"/>
          </a:xfrm>
          <a:prstGeom prst="roundRect">
            <a:avLst>
              <a:gd name="adj" fmla="val 50000"/>
            </a:avLst>
          </a:prstGeom>
          <a:solidFill>
            <a:schemeClr val="tx2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r>
              <a:rPr lang="en-GB" sz="1400" b="0" i="0" dirty="0">
                <a:solidFill>
                  <a:schemeClr val="bg1"/>
                </a:solidFill>
                <a:effectLst/>
                <a:latin typeface="Helvetica Neue"/>
              </a:rPr>
              <a:t>There is a decline and rise based on the annual season, because there's a significant drop during the winter</a:t>
            </a:r>
            <a:endParaRPr lang="en-GB" altLang="ko-KR" sz="1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579D3068-237E-492C-B662-BE3BC7585307}"/>
              </a:ext>
            </a:extLst>
          </p:cNvPr>
          <p:cNvSpPr/>
          <p:nvPr/>
        </p:nvSpPr>
        <p:spPr>
          <a:xfrm>
            <a:off x="4874017" y="4236078"/>
            <a:ext cx="2192608" cy="8309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Recommendation</a:t>
            </a:r>
            <a:endParaRPr lang="en-NL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13CE92B-2A22-46DE-9A66-20FED60ECE38}"/>
              </a:ext>
            </a:extLst>
          </p:cNvPr>
          <p:cNvSpPr txBox="1"/>
          <p:nvPr/>
        </p:nvSpPr>
        <p:spPr>
          <a:xfrm>
            <a:off x="7628880" y="4145408"/>
            <a:ext cx="3829879" cy="1038701"/>
          </a:xfrm>
          <a:prstGeom prst="roundRect">
            <a:avLst>
              <a:gd name="adj" fmla="val 50000"/>
            </a:avLst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  <a:latin typeface="Helvetica Neue"/>
              </a:rPr>
              <a:t>C</a:t>
            </a:r>
            <a:r>
              <a:rPr lang="en-GB" sz="1400" b="0" i="0" dirty="0">
                <a:solidFill>
                  <a:schemeClr val="bg1"/>
                </a:solidFill>
                <a:effectLst/>
                <a:latin typeface="Helvetica Neue"/>
              </a:rPr>
              <a:t>reate a winter discount for subscriber to increase the number of subscriber during winter season</a:t>
            </a:r>
            <a:endParaRPr lang="en-GB" altLang="ko-KR" sz="1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27F2658-EAEE-4300-99B1-C84252B1D8A4}"/>
              </a:ext>
            </a:extLst>
          </p:cNvPr>
          <p:cNvSpPr txBox="1"/>
          <p:nvPr/>
        </p:nvSpPr>
        <p:spPr>
          <a:xfrm>
            <a:off x="733241" y="5254724"/>
            <a:ext cx="3829879" cy="1341656"/>
          </a:xfrm>
          <a:prstGeom prst="roundRect">
            <a:avLst>
              <a:gd name="adj" fmla="val 50000"/>
            </a:avLst>
          </a:prstGeom>
          <a:solidFill>
            <a:schemeClr val="tx2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r>
              <a:rPr lang="en-GB" sz="1400" b="0" i="0" dirty="0">
                <a:solidFill>
                  <a:schemeClr val="bg1"/>
                </a:solidFill>
                <a:effectLst/>
                <a:latin typeface="Helvetica Neue"/>
              </a:rPr>
              <a:t>Ensuring that no station has empty slots is one of the important issue, which means there should always be a bike in that station</a:t>
            </a:r>
            <a:endParaRPr lang="en-GB" altLang="ko-KR" sz="1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901EA8DF-19CD-4FF2-AD5C-784B0F6E766D}"/>
              </a:ext>
            </a:extLst>
          </p:cNvPr>
          <p:cNvSpPr/>
          <p:nvPr/>
        </p:nvSpPr>
        <p:spPr>
          <a:xfrm>
            <a:off x="4874016" y="5510052"/>
            <a:ext cx="2192608" cy="8309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Recommendation</a:t>
            </a:r>
            <a:endParaRPr lang="en-NL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38270FB-E3A9-4DF3-B1AB-B2988EC7C39A}"/>
              </a:ext>
            </a:extLst>
          </p:cNvPr>
          <p:cNvSpPr txBox="1"/>
          <p:nvPr/>
        </p:nvSpPr>
        <p:spPr>
          <a:xfrm>
            <a:off x="7190913" y="5267905"/>
            <a:ext cx="4927105" cy="1341656"/>
          </a:xfrm>
          <a:prstGeom prst="roundRect">
            <a:avLst>
              <a:gd name="adj" fmla="val 50000"/>
            </a:avLst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bg1"/>
                </a:solidFill>
                <a:latin typeface="Helvetica Neue"/>
              </a:rPr>
              <a:t>Stations that have less than 100 user in a year should consider to relocate in more crowded area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altLang="ko-KR" sz="1400" dirty="0">
                <a:solidFill>
                  <a:schemeClr val="bg1"/>
                </a:solidFill>
                <a:latin typeface="Helvetica Neue"/>
                <a:cs typeface="Arial" pitchFamily="34" charset="0"/>
              </a:rPr>
              <a:t>Station that are less crowded should transfer some of its bike to station that are crowded</a:t>
            </a:r>
            <a:endParaRPr lang="en-GB" altLang="ko-KR" sz="1400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63165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D41CE96-9359-41A3-863C-D8D9091515C6}"/>
              </a:ext>
            </a:extLst>
          </p:cNvPr>
          <p:cNvSpPr txBox="1">
            <a:spLocks/>
          </p:cNvSpPr>
          <p:nvPr/>
        </p:nvSpPr>
        <p:spPr>
          <a:xfrm>
            <a:off x="493062" y="532244"/>
            <a:ext cx="6831015" cy="704380"/>
          </a:xfrm>
          <a:prstGeom prst="rect">
            <a:avLst/>
          </a:prstGeom>
          <a:noFill/>
        </p:spPr>
        <p:txBody>
          <a:bodyPr anchor="t"/>
          <a:lstStyle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40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200" b="0" dirty="0">
                <a:solidFill>
                  <a:schemeClr val="accent1"/>
                </a:solidFill>
                <a:latin typeface="Arial Nova" panose="020B0504020202020204" pitchFamily="34" charset="0"/>
              </a:rPr>
              <a:t>Challenge &amp; Limitation </a:t>
            </a:r>
            <a:endParaRPr lang="ko-KR" altLang="en-US" sz="3200" b="0" dirty="0">
              <a:solidFill>
                <a:schemeClr val="accent1"/>
              </a:solidFill>
              <a:latin typeface="Arial Nova" panose="020B0504020202020204" pitchFamily="34" charset="0"/>
            </a:endParaRPr>
          </a:p>
        </p:txBody>
      </p:sp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BF209279-AB3A-47D7-B191-2D9FCC9C46A0}"/>
              </a:ext>
            </a:extLst>
          </p:cNvPr>
          <p:cNvSpPr txBox="1">
            <a:spLocks/>
          </p:cNvSpPr>
          <p:nvPr/>
        </p:nvSpPr>
        <p:spPr>
          <a:xfrm>
            <a:off x="493062" y="1465877"/>
            <a:ext cx="11145563" cy="5059209"/>
          </a:xfrm>
          <a:prstGeom prst="rect">
            <a:avLst/>
          </a:prstGeom>
          <a:noFill/>
        </p:spPr>
        <p:txBody>
          <a:bodyPr anchor="t"/>
          <a:lstStyle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40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b="0" dirty="0">
                <a:solidFill>
                  <a:schemeClr val="tx1"/>
                </a:solidFill>
                <a:latin typeface="Arial Nova" panose="020B0504020202020204" pitchFamily="34" charset="0"/>
              </a:rPr>
              <a:t>Challenge to determine station based on geographical area such as Campus Area, Commercial area, Residential area to predict the flow of bike for more efficient bike supply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ko-KR" altLang="en-US" sz="2000" b="0" dirty="0">
              <a:solidFill>
                <a:schemeClr val="accent1"/>
              </a:solidFill>
              <a:latin typeface="Arial Nova" panose="020B05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61556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C6F39D-4289-43B0-A9FB-EACB9FDA7F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Content Placeholder 4" descr="A picture containing sky, grass, outdoor, bicycle&#10;&#10;Description automatically generated">
            <a:extLst>
              <a:ext uri="{FF2B5EF4-FFF2-40B4-BE49-F238E27FC236}">
                <a16:creationId xmlns:a16="http://schemas.microsoft.com/office/drawing/2014/main" id="{BEEC25C7-5EC4-4775-8507-91B0CF0F2A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-1"/>
            <a:ext cx="12192000" cy="6858001"/>
          </a:xfr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29FF458-4D13-4B14-AE3E-940C17EAA8E7}"/>
              </a:ext>
            </a:extLst>
          </p:cNvPr>
          <p:cNvSpPr txBox="1"/>
          <p:nvPr/>
        </p:nvSpPr>
        <p:spPr>
          <a:xfrm>
            <a:off x="838200" y="1547982"/>
            <a:ext cx="5495925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6000" b="1" dirty="0">
                <a:solidFill>
                  <a:schemeClr val="accent1"/>
                </a:solidFill>
                <a:latin typeface="Arial Nova" panose="020B0504020202020204" pitchFamily="34" charset="0"/>
                <a:cs typeface="Arial" pitchFamily="34" charset="0"/>
              </a:rPr>
              <a:t>Background</a:t>
            </a:r>
            <a:endParaRPr lang="ko-KR" altLang="en-US" sz="6000" b="1" dirty="0">
              <a:solidFill>
                <a:schemeClr val="accent1"/>
              </a:solidFill>
              <a:latin typeface="Arial Nova" panose="020B0504020202020204" pitchFamily="34" charset="0"/>
              <a:cs typeface="Arial" pitchFamily="34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FEADDFC-2161-4761-9344-5D71D7DC07FF}"/>
              </a:ext>
            </a:extLst>
          </p:cNvPr>
          <p:cNvSpPr/>
          <p:nvPr/>
        </p:nvSpPr>
        <p:spPr>
          <a:xfrm>
            <a:off x="745723" y="1495057"/>
            <a:ext cx="4820575" cy="1180730"/>
          </a:xfrm>
          <a:prstGeom prst="round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7114754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EFDFF836-29BE-44E2-87CD-3B681B134FEF}"/>
              </a:ext>
            </a:extLst>
          </p:cNvPr>
          <p:cNvSpPr/>
          <p:nvPr/>
        </p:nvSpPr>
        <p:spPr>
          <a:xfrm>
            <a:off x="300017" y="3284738"/>
            <a:ext cx="4891597" cy="3233753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>
                <a:latin typeface="Arial Nova" panose="020B0504020202020204" pitchFamily="34" charset="0"/>
              </a:rPr>
              <a:t>Background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4C5062A-1712-4B48-818A-711265E1C4B3}"/>
              </a:ext>
            </a:extLst>
          </p:cNvPr>
          <p:cNvSpPr txBox="1"/>
          <p:nvPr/>
        </p:nvSpPr>
        <p:spPr>
          <a:xfrm>
            <a:off x="409346" y="1532102"/>
            <a:ext cx="5686654" cy="153888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GB" altLang="ko-KR" sz="2000" dirty="0" err="1">
                <a:solidFill>
                  <a:schemeClr val="bg1"/>
                </a:solidFill>
                <a:latin typeface="Arial Nova" panose="020B0504020202020204" pitchFamily="34" charset="0"/>
                <a:cs typeface="Arial" pitchFamily="34" charset="0"/>
              </a:rPr>
              <a:t>BlueBike</a:t>
            </a:r>
            <a:r>
              <a:rPr lang="en-GB" altLang="ko-KR" sz="2000" dirty="0">
                <a:solidFill>
                  <a:schemeClr val="bg1"/>
                </a:solidFill>
                <a:latin typeface="Arial Nova" panose="020B0504020202020204" pitchFamily="34" charset="0"/>
                <a:cs typeface="Arial" pitchFamily="34" charset="0"/>
              </a:rPr>
              <a:t> is a bicycle sharing system in the Boston metropolitan area that owned by the municipalities of Boston, Cambridge, Everett, and Somerville</a:t>
            </a:r>
          </a:p>
          <a:p>
            <a:endParaRPr lang="en-GB" altLang="ko-KR" sz="2000" dirty="0">
              <a:solidFill>
                <a:schemeClr val="bg1"/>
              </a:solidFill>
              <a:latin typeface="Arial Nova" panose="020B0504020202020204" pitchFamily="34" charset="0"/>
              <a:cs typeface="Arial" pitchFamily="34" charset="0"/>
            </a:endParaRPr>
          </a:p>
          <a:p>
            <a:r>
              <a:rPr lang="en-GB" altLang="ko-KR" sz="2000" dirty="0">
                <a:solidFill>
                  <a:schemeClr val="bg1"/>
                </a:solidFill>
                <a:latin typeface="Arial Nova" panose="020B0504020202020204" pitchFamily="34" charset="0"/>
                <a:cs typeface="Arial" pitchFamily="34" charset="0"/>
              </a:rPr>
              <a:t>The data provided is </a:t>
            </a:r>
            <a:r>
              <a:rPr lang="en-GB" altLang="ko-KR" sz="2000" dirty="0" err="1">
                <a:solidFill>
                  <a:schemeClr val="bg1"/>
                </a:solidFill>
                <a:latin typeface="Arial Nova" panose="020B0504020202020204" pitchFamily="34" charset="0"/>
                <a:cs typeface="Arial" pitchFamily="34" charset="0"/>
              </a:rPr>
              <a:t>BlueBike</a:t>
            </a:r>
            <a:r>
              <a:rPr lang="en-GB" altLang="ko-KR" sz="2000" dirty="0">
                <a:solidFill>
                  <a:schemeClr val="bg1"/>
                </a:solidFill>
                <a:latin typeface="Arial Nova" panose="020B0504020202020204" pitchFamily="34" charset="0"/>
                <a:cs typeface="Arial" pitchFamily="34" charset="0"/>
              </a:rPr>
              <a:t> activity in 2019</a:t>
            </a:r>
          </a:p>
        </p:txBody>
      </p:sp>
      <p:pic>
        <p:nvPicPr>
          <p:cNvPr id="38" name="Picture 37" descr="A picture containing bicycle, parked, transport, motorcycle&#10;&#10;Description automatically generated">
            <a:extLst>
              <a:ext uri="{FF2B5EF4-FFF2-40B4-BE49-F238E27FC236}">
                <a16:creationId xmlns:a16="http://schemas.microsoft.com/office/drawing/2014/main" id="{00489D89-EE4B-450C-B54A-4ED681FE50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8657" y="4977413"/>
            <a:ext cx="3143343" cy="1759429"/>
          </a:xfrm>
          <a:prstGeom prst="rect">
            <a:avLst/>
          </a:prstGeom>
        </p:spPr>
      </p:pic>
      <p:pic>
        <p:nvPicPr>
          <p:cNvPr id="1028" name="Picture 4" descr="Boston wallpaper | 1920x1080 | #50852">
            <a:extLst>
              <a:ext uri="{FF2B5EF4-FFF2-40B4-BE49-F238E27FC236}">
                <a16:creationId xmlns:a16="http://schemas.microsoft.com/office/drawing/2014/main" id="{009B6C2B-7DB2-40EA-BF08-B4441397D9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51216" y="1599922"/>
            <a:ext cx="5240784" cy="2947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CFE41A55-D8A0-4F13-A6A2-CB5A55231F77}"/>
              </a:ext>
            </a:extLst>
          </p:cNvPr>
          <p:cNvSpPr txBox="1"/>
          <p:nvPr/>
        </p:nvSpPr>
        <p:spPr>
          <a:xfrm>
            <a:off x="3155881" y="3429000"/>
            <a:ext cx="1780712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altLang="ko-KR" sz="2000" dirty="0">
                <a:solidFill>
                  <a:schemeClr val="bg1"/>
                </a:solidFill>
                <a:latin typeface="Arial Nova" panose="020B0504020202020204" pitchFamily="34" charset="0"/>
                <a:cs typeface="Arial" pitchFamily="34" charset="0"/>
              </a:rPr>
              <a:t>birth year</a:t>
            </a:r>
          </a:p>
          <a:p>
            <a:r>
              <a:rPr lang="en-GB" altLang="ko-KR" sz="2000" dirty="0">
                <a:solidFill>
                  <a:schemeClr val="bg1"/>
                </a:solidFill>
                <a:latin typeface="Arial Nova" panose="020B0504020202020204" pitchFamily="34" charset="0"/>
                <a:cs typeface="Arial" pitchFamily="34" charset="0"/>
              </a:rPr>
              <a:t>gender</a:t>
            </a:r>
          </a:p>
          <a:p>
            <a:r>
              <a:rPr lang="en-GB" altLang="ko-KR" sz="2000" dirty="0">
                <a:solidFill>
                  <a:schemeClr val="bg1"/>
                </a:solidFill>
                <a:latin typeface="Arial Nova" panose="020B0504020202020204" pitchFamily="34" charset="0"/>
                <a:cs typeface="Arial" pitchFamily="34" charset="0"/>
              </a:rPr>
              <a:t>month</a:t>
            </a:r>
          </a:p>
          <a:p>
            <a:r>
              <a:rPr lang="en-GB" altLang="ko-KR" sz="2000" dirty="0">
                <a:solidFill>
                  <a:schemeClr val="bg1"/>
                </a:solidFill>
                <a:latin typeface="Arial Nova" panose="020B0504020202020204" pitchFamily="34" charset="0"/>
                <a:cs typeface="Arial" pitchFamily="34" charset="0"/>
              </a:rPr>
              <a:t>hour</a:t>
            </a:r>
          </a:p>
          <a:p>
            <a:r>
              <a:rPr lang="en-GB" altLang="ko-KR" sz="2000" dirty="0">
                <a:solidFill>
                  <a:schemeClr val="bg1"/>
                </a:solidFill>
                <a:latin typeface="Arial Nova" panose="020B0504020202020204" pitchFamily="34" charset="0"/>
                <a:cs typeface="Arial" pitchFamily="34" charset="0"/>
              </a:rPr>
              <a:t>date</a:t>
            </a:r>
          </a:p>
          <a:p>
            <a:r>
              <a:rPr lang="en-GB" altLang="ko-KR" sz="2000" dirty="0" err="1">
                <a:solidFill>
                  <a:schemeClr val="bg1"/>
                </a:solidFill>
                <a:latin typeface="Arial Nova" panose="020B0504020202020204" pitchFamily="34" charset="0"/>
                <a:cs typeface="Arial" pitchFamily="34" charset="0"/>
              </a:rPr>
              <a:t>nameday</a:t>
            </a:r>
            <a:endParaRPr lang="en-GB" altLang="ko-KR" sz="2000" dirty="0">
              <a:solidFill>
                <a:schemeClr val="bg1"/>
              </a:solidFill>
              <a:latin typeface="Arial Nova" panose="020B0504020202020204" pitchFamily="34" charset="0"/>
              <a:cs typeface="Arial" pitchFamily="34" charset="0"/>
            </a:endParaRPr>
          </a:p>
          <a:p>
            <a:r>
              <a:rPr lang="en-GB" altLang="ko-KR" sz="2000" dirty="0">
                <a:solidFill>
                  <a:schemeClr val="bg1"/>
                </a:solidFill>
                <a:latin typeface="Arial Nova" panose="020B0504020202020204" pitchFamily="34" charset="0"/>
                <a:cs typeface="Arial" pitchFamily="34" charset="0"/>
              </a:rPr>
              <a:t>weekday/end</a:t>
            </a:r>
          </a:p>
          <a:p>
            <a:r>
              <a:rPr lang="en-GB" altLang="ko-KR" sz="2000" dirty="0">
                <a:solidFill>
                  <a:schemeClr val="bg1"/>
                </a:solidFill>
                <a:latin typeface="Arial Nova" panose="020B0504020202020204" pitchFamily="34" charset="0"/>
                <a:cs typeface="Arial" pitchFamily="34" charset="0"/>
              </a:rPr>
              <a:t>age</a:t>
            </a:r>
            <a:endParaRPr lang="en-NL" sz="20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326F60A-87CE-412D-B396-D5CE8AE61CD1}"/>
              </a:ext>
            </a:extLst>
          </p:cNvPr>
          <p:cNvSpPr txBox="1"/>
          <p:nvPr/>
        </p:nvSpPr>
        <p:spPr>
          <a:xfrm>
            <a:off x="824528" y="3348392"/>
            <a:ext cx="1780712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altLang="ko-KR" sz="2000" dirty="0" err="1">
                <a:solidFill>
                  <a:schemeClr val="bg1"/>
                </a:solidFill>
                <a:latin typeface="Arial Nova" panose="020B0504020202020204" pitchFamily="34" charset="0"/>
                <a:cs typeface="Arial" pitchFamily="34" charset="0"/>
              </a:rPr>
              <a:t>tripduration</a:t>
            </a:r>
            <a:endParaRPr lang="en-GB" altLang="ko-KR" sz="2000" dirty="0">
              <a:solidFill>
                <a:schemeClr val="bg1"/>
              </a:solidFill>
              <a:latin typeface="Arial Nova" panose="020B0504020202020204" pitchFamily="34" charset="0"/>
              <a:cs typeface="Arial" pitchFamily="34" charset="0"/>
            </a:endParaRPr>
          </a:p>
          <a:p>
            <a:r>
              <a:rPr lang="en-GB" altLang="ko-KR" sz="2000" dirty="0">
                <a:solidFill>
                  <a:schemeClr val="bg1"/>
                </a:solidFill>
                <a:latin typeface="Arial Nova" panose="020B0504020202020204" pitchFamily="34" charset="0"/>
                <a:cs typeface="Arial" pitchFamily="34" charset="0"/>
              </a:rPr>
              <a:t>distance(km)</a:t>
            </a:r>
          </a:p>
          <a:p>
            <a:r>
              <a:rPr lang="en-GB" altLang="ko-KR" sz="2000" dirty="0" err="1">
                <a:solidFill>
                  <a:schemeClr val="bg1"/>
                </a:solidFill>
                <a:latin typeface="Arial Nova" panose="020B0504020202020204" pitchFamily="34" charset="0"/>
                <a:cs typeface="Arial" pitchFamily="34" charset="0"/>
              </a:rPr>
              <a:t>starttime</a:t>
            </a:r>
            <a:endParaRPr lang="en-GB" altLang="ko-KR" sz="2000" dirty="0">
              <a:solidFill>
                <a:schemeClr val="bg1"/>
              </a:solidFill>
              <a:latin typeface="Arial Nova" panose="020B0504020202020204" pitchFamily="34" charset="0"/>
              <a:cs typeface="Arial" pitchFamily="34" charset="0"/>
            </a:endParaRPr>
          </a:p>
          <a:p>
            <a:r>
              <a:rPr lang="en-GB" altLang="ko-KR" sz="2000" dirty="0" err="1">
                <a:solidFill>
                  <a:schemeClr val="bg1"/>
                </a:solidFill>
                <a:latin typeface="Arial Nova" panose="020B0504020202020204" pitchFamily="34" charset="0"/>
                <a:cs typeface="Arial" pitchFamily="34" charset="0"/>
              </a:rPr>
              <a:t>stoptime</a:t>
            </a:r>
            <a:endParaRPr lang="en-GB" altLang="ko-KR" sz="2000" dirty="0">
              <a:solidFill>
                <a:schemeClr val="bg1"/>
              </a:solidFill>
              <a:latin typeface="Arial Nova" panose="020B0504020202020204" pitchFamily="34" charset="0"/>
              <a:cs typeface="Arial" pitchFamily="34" charset="0"/>
            </a:endParaRPr>
          </a:p>
          <a:p>
            <a:r>
              <a:rPr lang="en-GB" altLang="ko-KR" sz="2000" dirty="0">
                <a:solidFill>
                  <a:schemeClr val="bg1"/>
                </a:solidFill>
                <a:latin typeface="Arial Nova" panose="020B0504020202020204" pitchFamily="34" charset="0"/>
                <a:cs typeface="Arial" pitchFamily="34" charset="0"/>
              </a:rPr>
              <a:t>start station name</a:t>
            </a:r>
          </a:p>
          <a:p>
            <a:r>
              <a:rPr lang="en-GB" altLang="ko-KR" sz="2000" dirty="0">
                <a:solidFill>
                  <a:schemeClr val="bg1"/>
                </a:solidFill>
                <a:latin typeface="Arial Nova" panose="020B0504020202020204" pitchFamily="34" charset="0"/>
                <a:cs typeface="Arial" pitchFamily="34" charset="0"/>
              </a:rPr>
              <a:t>end station name</a:t>
            </a:r>
          </a:p>
          <a:p>
            <a:r>
              <a:rPr lang="en-GB" altLang="ko-KR" sz="2000" dirty="0" err="1">
                <a:solidFill>
                  <a:schemeClr val="bg1"/>
                </a:solidFill>
                <a:latin typeface="Arial Nova" panose="020B0504020202020204" pitchFamily="34" charset="0"/>
                <a:cs typeface="Arial" pitchFamily="34" charset="0"/>
              </a:rPr>
              <a:t>Bikeid</a:t>
            </a:r>
            <a:endParaRPr lang="en-GB" altLang="ko-KR" sz="2000" dirty="0">
              <a:solidFill>
                <a:schemeClr val="bg1"/>
              </a:solidFill>
              <a:latin typeface="Arial Nova" panose="020B0504020202020204" pitchFamily="34" charset="0"/>
              <a:cs typeface="Arial" pitchFamily="34" charset="0"/>
            </a:endParaRPr>
          </a:p>
          <a:p>
            <a:r>
              <a:rPr lang="en-GB" altLang="ko-KR" sz="2000" dirty="0" err="1">
                <a:solidFill>
                  <a:schemeClr val="bg1"/>
                </a:solidFill>
                <a:latin typeface="Arial Nova" panose="020B0504020202020204" pitchFamily="34" charset="0"/>
                <a:cs typeface="Arial" pitchFamily="34" charset="0"/>
              </a:rPr>
              <a:t>usertype</a:t>
            </a:r>
            <a:endParaRPr lang="en-GB" altLang="ko-KR" sz="2000" dirty="0">
              <a:solidFill>
                <a:schemeClr val="bg1"/>
              </a:solidFill>
              <a:latin typeface="Arial Nova" panose="020B0504020202020204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93118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riding a bicycle&#10;&#10;Description automatically generated with medium confidence">
            <a:extLst>
              <a:ext uri="{FF2B5EF4-FFF2-40B4-BE49-F238E27FC236}">
                <a16:creationId xmlns:a16="http://schemas.microsoft.com/office/drawing/2014/main" id="{711CEDE0-E12F-4139-AE92-9DFC99C5DB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353228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770FAB2-E2DC-4EFB-BFCB-1DD3F2F9FAD4}"/>
              </a:ext>
            </a:extLst>
          </p:cNvPr>
          <p:cNvSpPr txBox="1"/>
          <p:nvPr/>
        </p:nvSpPr>
        <p:spPr>
          <a:xfrm>
            <a:off x="9005657" y="2728712"/>
            <a:ext cx="3719003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6000" b="1" dirty="0">
                <a:solidFill>
                  <a:schemeClr val="accent1"/>
                </a:solidFill>
                <a:latin typeface="Arial Nova" panose="020B0504020202020204" pitchFamily="34" charset="0"/>
                <a:cs typeface="Arial" pitchFamily="34" charset="0"/>
              </a:rPr>
              <a:t>Goals</a:t>
            </a:r>
            <a:endParaRPr lang="ko-KR" altLang="en-US" sz="6000" b="1" dirty="0">
              <a:solidFill>
                <a:schemeClr val="accent1"/>
              </a:solidFill>
              <a:latin typeface="Arial Nova" panose="020B0504020202020204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88607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 Same Side Corner Rectangle 11">
            <a:extLst>
              <a:ext uri="{FF2B5EF4-FFF2-40B4-BE49-F238E27FC236}">
                <a16:creationId xmlns:a16="http://schemas.microsoft.com/office/drawing/2014/main" id="{085FBBB5-4299-42DB-A0D5-299D48781A5C}"/>
              </a:ext>
            </a:extLst>
          </p:cNvPr>
          <p:cNvSpPr/>
          <p:nvPr/>
        </p:nvSpPr>
        <p:spPr>
          <a:xfrm rot="14051618" flipH="1">
            <a:off x="9805332" y="4687198"/>
            <a:ext cx="1877147" cy="1594274"/>
          </a:xfrm>
          <a:custGeom>
            <a:avLst/>
            <a:gdLst/>
            <a:ahLst/>
            <a:cxnLst/>
            <a:rect l="l" t="t" r="r" b="b"/>
            <a:pathLst>
              <a:path w="2911009" h="2472345">
                <a:moveTo>
                  <a:pt x="2219598" y="1335309"/>
                </a:moveTo>
                <a:lnTo>
                  <a:pt x="2219598" y="1222573"/>
                </a:lnTo>
                <a:cubicBezTo>
                  <a:pt x="2219598" y="1176944"/>
                  <a:pt x="2241926" y="1136530"/>
                  <a:pt x="2277694" y="1113650"/>
                </a:cubicBezTo>
                <a:lnTo>
                  <a:pt x="2277694" y="137786"/>
                </a:lnTo>
                <a:cubicBezTo>
                  <a:pt x="2277694" y="61689"/>
                  <a:pt x="2339383" y="0"/>
                  <a:pt x="2415480" y="0"/>
                </a:cubicBezTo>
                <a:lnTo>
                  <a:pt x="2545196" y="0"/>
                </a:lnTo>
                <a:cubicBezTo>
                  <a:pt x="2621293" y="0"/>
                  <a:pt x="2682982" y="61689"/>
                  <a:pt x="2682982" y="137786"/>
                </a:cubicBezTo>
                <a:lnTo>
                  <a:pt x="2682982" y="1099067"/>
                </a:lnTo>
                <a:cubicBezTo>
                  <a:pt x="2730197" y="1120049"/>
                  <a:pt x="2762708" y="1167515"/>
                  <a:pt x="2762708" y="1222573"/>
                </a:cubicBezTo>
                <a:lnTo>
                  <a:pt x="2762708" y="1480834"/>
                </a:lnTo>
                <a:close/>
                <a:moveTo>
                  <a:pt x="241900" y="1676361"/>
                </a:moveTo>
                <a:cubicBezTo>
                  <a:pt x="69371" y="1631107"/>
                  <a:pt x="-34146" y="1454930"/>
                  <a:pt x="10296" y="1282189"/>
                </a:cubicBezTo>
                <a:cubicBezTo>
                  <a:pt x="54739" y="1109449"/>
                  <a:pt x="230428" y="1005105"/>
                  <a:pt x="403375" y="1048736"/>
                </a:cubicBezTo>
                <a:cubicBezTo>
                  <a:pt x="349550" y="1257945"/>
                  <a:pt x="295726" y="1467153"/>
                  <a:pt x="241900" y="1676361"/>
                </a:cubicBezTo>
                <a:close/>
                <a:moveTo>
                  <a:pt x="2578947" y="2467929"/>
                </a:moveTo>
                <a:lnTo>
                  <a:pt x="1957545" y="2301425"/>
                </a:lnTo>
                <a:lnTo>
                  <a:pt x="2194209" y="1418183"/>
                </a:lnTo>
                <a:lnTo>
                  <a:pt x="2815611" y="1584687"/>
                </a:lnTo>
                <a:cubicBezTo>
                  <a:pt x="2884250" y="1603079"/>
                  <a:pt x="2924985" y="1673632"/>
                  <a:pt x="2906593" y="1742272"/>
                </a:cubicBezTo>
                <a:lnTo>
                  <a:pt x="2736532" y="2376947"/>
                </a:lnTo>
                <a:cubicBezTo>
                  <a:pt x="2718140" y="2445587"/>
                  <a:pt x="2647586" y="2486321"/>
                  <a:pt x="2578947" y="2467929"/>
                </a:cubicBezTo>
                <a:close/>
                <a:moveTo>
                  <a:pt x="610249" y="2287120"/>
                </a:moveTo>
                <a:lnTo>
                  <a:pt x="1020264" y="756923"/>
                </a:lnTo>
                <a:lnTo>
                  <a:pt x="2107356" y="1398691"/>
                </a:lnTo>
                <a:lnTo>
                  <a:pt x="1872582" y="2274879"/>
                </a:lnTo>
                <a:close/>
                <a:moveTo>
                  <a:pt x="426016" y="2349577"/>
                </a:moveTo>
                <a:lnTo>
                  <a:pt x="243978" y="2300800"/>
                </a:lnTo>
                <a:cubicBezTo>
                  <a:pt x="205115" y="2290387"/>
                  <a:pt x="182051" y="2250439"/>
                  <a:pt x="192464" y="2211576"/>
                </a:cubicBezTo>
                <a:lnTo>
                  <a:pt x="620679" y="613455"/>
                </a:lnTo>
                <a:cubicBezTo>
                  <a:pt x="631093" y="574592"/>
                  <a:pt x="671040" y="551528"/>
                  <a:pt x="709903" y="561941"/>
                </a:cubicBezTo>
                <a:lnTo>
                  <a:pt x="891942" y="610718"/>
                </a:lnTo>
                <a:cubicBezTo>
                  <a:pt x="930805" y="621132"/>
                  <a:pt x="953869" y="661079"/>
                  <a:pt x="943455" y="699942"/>
                </a:cubicBezTo>
                <a:lnTo>
                  <a:pt x="515240" y="2298064"/>
                </a:lnTo>
                <a:cubicBezTo>
                  <a:pt x="504827" y="2336927"/>
                  <a:pt x="464879" y="2359990"/>
                  <a:pt x="426016" y="234957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4227B06-5C35-4640-9D06-ADB3142357F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6933459"/>
          </a:xfrm>
        </p:spPr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3AEE771-F028-4D8E-AF89-A771C201A488}"/>
              </a:ext>
            </a:extLst>
          </p:cNvPr>
          <p:cNvSpPr txBox="1"/>
          <p:nvPr/>
        </p:nvSpPr>
        <p:spPr>
          <a:xfrm>
            <a:off x="399495" y="282840"/>
            <a:ext cx="2110181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GB" altLang="ko-KR" sz="5400" b="1" dirty="0">
                <a:solidFill>
                  <a:schemeClr val="accent1"/>
                </a:solidFill>
                <a:latin typeface="Arial Nova" panose="020B0504020202020204" pitchFamily="34" charset="0"/>
                <a:cs typeface="Arial" pitchFamily="34" charset="0"/>
              </a:rPr>
              <a:t>Goals</a:t>
            </a:r>
            <a:endParaRPr lang="ko-KR" altLang="en-US" sz="5400" b="1" dirty="0">
              <a:solidFill>
                <a:schemeClr val="accent1"/>
              </a:solidFill>
              <a:latin typeface="Arial Nova" panose="020B0504020202020204" pitchFamily="34" charset="0"/>
              <a:cs typeface="Arial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48E9897-61E8-4B46-907E-B429EA747BE5}"/>
              </a:ext>
            </a:extLst>
          </p:cNvPr>
          <p:cNvSpPr txBox="1"/>
          <p:nvPr/>
        </p:nvSpPr>
        <p:spPr>
          <a:xfrm>
            <a:off x="454158" y="1489009"/>
            <a:ext cx="939117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GB" dirty="0">
              <a:solidFill>
                <a:schemeClr val="accent1"/>
              </a:solidFill>
              <a:latin typeface="Arial Nova" panose="020B050402020202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chemeClr val="accent1"/>
                </a:solidFill>
                <a:effectLst/>
                <a:latin typeface="Arial Nova" panose="020B0504020202020204" pitchFamily="34" charset="0"/>
              </a:rPr>
              <a:t>Convert their current customer and new customer to subscribe as monthly or annual member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GB" b="0" i="0" dirty="0">
              <a:solidFill>
                <a:schemeClr val="accent1"/>
              </a:solidFill>
              <a:effectLst/>
              <a:latin typeface="Arial Nova" panose="020B050402020202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chemeClr val="accent1"/>
                </a:solidFill>
                <a:effectLst/>
                <a:latin typeface="Arial Nova" panose="020B0504020202020204" pitchFamily="34" charset="0"/>
              </a:rPr>
              <a:t>Optimize the amount of bike in the station since some station don’t have many user while the other is crowded</a:t>
            </a:r>
          </a:p>
          <a:p>
            <a:endParaRPr lang="ko-KR" altLang="en-US" dirty="0">
              <a:solidFill>
                <a:schemeClr val="accent1"/>
              </a:solidFill>
              <a:latin typeface="Arial Nova" panose="020B0504020202020204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88318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erson riding a bicycle&#10;&#10;Description automatically generated with medium confidence">
            <a:extLst>
              <a:ext uri="{FF2B5EF4-FFF2-40B4-BE49-F238E27FC236}">
                <a16:creationId xmlns:a16="http://schemas.microsoft.com/office/drawing/2014/main" id="{824E2836-6DAE-4366-B983-0DC5A0D498C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97" t="9091" r="22902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59F9EC0-12D6-46F6-995D-D7F4281F84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 fontScale="90000"/>
          </a:bodyPr>
          <a:lstStyle/>
          <a:p>
            <a:r>
              <a:rPr lang="en-GB" b="1" dirty="0">
                <a:solidFill>
                  <a:schemeClr val="accent1"/>
                </a:solidFill>
                <a:latin typeface="Arial Nova" panose="020B0504020202020204" pitchFamily="34" charset="0"/>
              </a:rPr>
              <a:t>Analysis &amp; Insight</a:t>
            </a:r>
            <a:endParaRPr lang="en-NL" b="1" dirty="0">
              <a:solidFill>
                <a:schemeClr val="accent1"/>
              </a:solidFill>
              <a:latin typeface="Arial Nova" panose="020B05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07374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115610C7-A84A-4092-9992-52D1CBB11456}"/>
              </a:ext>
            </a:extLst>
          </p:cNvPr>
          <p:cNvSpPr/>
          <p:nvPr/>
        </p:nvSpPr>
        <p:spPr>
          <a:xfrm>
            <a:off x="0" y="5406501"/>
            <a:ext cx="12192000" cy="145149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044F67-BD86-4D78-B142-5786F511EC1F}"/>
              </a:ext>
            </a:extLst>
          </p:cNvPr>
          <p:cNvSpPr txBox="1"/>
          <p:nvPr/>
        </p:nvSpPr>
        <p:spPr>
          <a:xfrm>
            <a:off x="225233" y="5470530"/>
            <a:ext cx="1080969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bg1"/>
                </a:solidFill>
                <a:latin typeface="Arial Nova" panose="020B0504020202020204" pitchFamily="34" charset="0"/>
                <a:cs typeface="Arial" pitchFamily="34" charset="0"/>
              </a:rPr>
              <a:t>There is a user at the age above 100 which is very unlikely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bg1"/>
                </a:solidFill>
                <a:latin typeface="Arial Nova" panose="020B0504020202020204" pitchFamily="34" charset="0"/>
                <a:cs typeface="Arial" pitchFamily="34" charset="0"/>
              </a:rPr>
              <a:t>Remove user at the age above 67: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bg1"/>
                </a:solidFill>
                <a:latin typeface="Arial Nova" panose="020B0504020202020204" pitchFamily="34" charset="0"/>
                <a:cs typeface="Arial" pitchFamily="34" charset="0"/>
              </a:rPr>
              <a:t>I</a:t>
            </a:r>
            <a:r>
              <a:rPr lang="en-GB" altLang="ko-KR" sz="1600" dirty="0">
                <a:solidFill>
                  <a:schemeClr val="bg1"/>
                </a:solidFill>
                <a:latin typeface="Arial Nova" panose="020B0504020202020204" pitchFamily="34" charset="0"/>
                <a:cs typeface="Arial" pitchFamily="34" charset="0"/>
              </a:rPr>
              <a:t>t has a high risk of injuries, resulting a high trip duration and low trip distance which is not the case for the majority of customer (customer at the age below 67)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altLang="ko-KR" sz="1600" dirty="0">
                <a:solidFill>
                  <a:schemeClr val="bg1"/>
                </a:solidFill>
                <a:latin typeface="Arial Nova" panose="020B0504020202020204" pitchFamily="34" charset="0"/>
                <a:cs typeface="Arial" pitchFamily="34" charset="0"/>
              </a:rPr>
              <a:t>Might be an error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bg1"/>
              </a:solidFill>
              <a:latin typeface="Arial Nova" panose="020B0504020202020204" pitchFamily="34" charset="0"/>
              <a:cs typeface="Arial" pitchFamily="34" charset="0"/>
            </a:endParaRPr>
          </a:p>
        </p:txBody>
      </p:sp>
      <p:sp>
        <p:nvSpPr>
          <p:cNvPr id="20" name="Text Placeholder 1">
            <a:extLst>
              <a:ext uri="{FF2B5EF4-FFF2-40B4-BE49-F238E27FC236}">
                <a16:creationId xmlns:a16="http://schemas.microsoft.com/office/drawing/2014/main" id="{5457A878-44DA-46F6-8E1C-BC789DA41881}"/>
              </a:ext>
            </a:extLst>
          </p:cNvPr>
          <p:cNvSpPr txBox="1">
            <a:spLocks/>
          </p:cNvSpPr>
          <p:nvPr/>
        </p:nvSpPr>
        <p:spPr>
          <a:xfrm>
            <a:off x="235610" y="298798"/>
            <a:ext cx="2738409" cy="704380"/>
          </a:xfrm>
          <a:prstGeom prst="rect">
            <a:avLst/>
          </a:prstGeom>
          <a:noFill/>
        </p:spPr>
        <p:txBody>
          <a:bodyPr anchor="t"/>
          <a:lstStyle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40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200" b="0" dirty="0">
                <a:solidFill>
                  <a:schemeClr val="accent1"/>
                </a:solidFill>
                <a:latin typeface="Arial Nova" panose="020B0504020202020204" pitchFamily="34" charset="0"/>
              </a:rPr>
              <a:t>Based on Age</a:t>
            </a:r>
            <a:endParaRPr lang="ko-KR" altLang="en-US" sz="3200" b="0" dirty="0">
              <a:solidFill>
                <a:schemeClr val="accent1"/>
              </a:solidFill>
              <a:latin typeface="Arial Nova" panose="020B0504020202020204" pitchFamily="34" charset="0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C7D3C22D-C9AE-4455-884E-94F5FE11D8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233" y="2077690"/>
            <a:ext cx="5497571" cy="3094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D16C58A3-910F-470B-AF3E-0BB2BF0CDAC8}"/>
              </a:ext>
            </a:extLst>
          </p:cNvPr>
          <p:cNvSpPr txBox="1">
            <a:spLocks/>
          </p:cNvSpPr>
          <p:nvPr/>
        </p:nvSpPr>
        <p:spPr>
          <a:xfrm>
            <a:off x="636584" y="1003177"/>
            <a:ext cx="2738409" cy="704380"/>
          </a:xfrm>
          <a:prstGeom prst="rect">
            <a:avLst/>
          </a:prstGeom>
          <a:noFill/>
        </p:spPr>
        <p:txBody>
          <a:bodyPr anchor="t"/>
          <a:lstStyle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40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b="0" dirty="0">
                <a:solidFill>
                  <a:schemeClr val="accent1"/>
                </a:solidFill>
                <a:latin typeface="Arial Nova" panose="020B0504020202020204" pitchFamily="34" charset="0"/>
              </a:rPr>
              <a:t>Removing outliers</a:t>
            </a:r>
            <a:endParaRPr lang="ko-KR" altLang="en-US" sz="2400" b="0" dirty="0">
              <a:solidFill>
                <a:schemeClr val="accent1"/>
              </a:solidFill>
              <a:latin typeface="Arial Nova" panose="020B0504020202020204" pitchFamily="34" charset="0"/>
            </a:endParaRP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A9F4CF41-6F74-4E54-A74B-942E867757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1005" y="2077688"/>
            <a:ext cx="5497572" cy="3094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6CA4E552-95CC-40D8-9A5C-72C84EA53D77}"/>
              </a:ext>
            </a:extLst>
          </p:cNvPr>
          <p:cNvSpPr txBox="1">
            <a:spLocks/>
          </p:cNvSpPr>
          <p:nvPr/>
        </p:nvSpPr>
        <p:spPr>
          <a:xfrm>
            <a:off x="2081723" y="1634436"/>
            <a:ext cx="1784592" cy="375200"/>
          </a:xfrm>
          <a:prstGeom prst="rect">
            <a:avLst/>
          </a:prstGeom>
          <a:noFill/>
        </p:spPr>
        <p:txBody>
          <a:bodyPr anchor="t"/>
          <a:lstStyle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40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800" b="0" dirty="0">
                <a:solidFill>
                  <a:schemeClr val="tx1"/>
                </a:solidFill>
                <a:latin typeface="Arial Nova" panose="020B0504020202020204" pitchFamily="34" charset="0"/>
              </a:rPr>
              <a:t>Before</a:t>
            </a:r>
            <a:endParaRPr lang="ko-KR" altLang="en-US" sz="1800" b="0" dirty="0">
              <a:solidFill>
                <a:schemeClr val="tx1"/>
              </a:solidFill>
              <a:latin typeface="Arial Nova" panose="020B0504020202020204" pitchFamily="34" charset="0"/>
            </a:endParaRPr>
          </a:p>
        </p:txBody>
      </p:sp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85BE2F1B-7E0A-4156-916F-2621F034A747}"/>
              </a:ext>
            </a:extLst>
          </p:cNvPr>
          <p:cNvSpPr txBox="1">
            <a:spLocks/>
          </p:cNvSpPr>
          <p:nvPr/>
        </p:nvSpPr>
        <p:spPr>
          <a:xfrm>
            <a:off x="8091212" y="1517424"/>
            <a:ext cx="1784592" cy="375200"/>
          </a:xfrm>
          <a:prstGeom prst="rect">
            <a:avLst/>
          </a:prstGeom>
          <a:noFill/>
        </p:spPr>
        <p:txBody>
          <a:bodyPr anchor="t"/>
          <a:lstStyle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40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800" b="0" dirty="0">
                <a:solidFill>
                  <a:schemeClr val="tx1"/>
                </a:solidFill>
                <a:latin typeface="Arial Nova" panose="020B0504020202020204" pitchFamily="34" charset="0"/>
              </a:rPr>
              <a:t>After</a:t>
            </a:r>
            <a:endParaRPr lang="ko-KR" altLang="en-US" sz="1800" b="0" dirty="0">
              <a:solidFill>
                <a:schemeClr val="tx1"/>
              </a:solidFill>
              <a:latin typeface="Arial Nova" panose="020B05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90551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115610C7-A84A-4092-9992-52D1CBB11456}"/>
              </a:ext>
            </a:extLst>
          </p:cNvPr>
          <p:cNvSpPr/>
          <p:nvPr/>
        </p:nvSpPr>
        <p:spPr>
          <a:xfrm>
            <a:off x="0" y="5406501"/>
            <a:ext cx="12192000" cy="145149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044F67-BD86-4D78-B142-5786F511EC1F}"/>
              </a:ext>
            </a:extLst>
          </p:cNvPr>
          <p:cNvSpPr txBox="1"/>
          <p:nvPr/>
        </p:nvSpPr>
        <p:spPr>
          <a:xfrm>
            <a:off x="235610" y="5593641"/>
            <a:ext cx="1080969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bg1"/>
                </a:solidFill>
                <a:latin typeface="Arial Nova" panose="020B0504020202020204" pitchFamily="34" charset="0"/>
                <a:cs typeface="Arial" pitchFamily="34" charset="0"/>
              </a:rPr>
              <a:t>Average user age is around 21 – 33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bg1"/>
                </a:solidFill>
                <a:latin typeface="Arial Nova" panose="020B0504020202020204" pitchFamily="34" charset="0"/>
                <a:cs typeface="Arial" pitchFamily="34" charset="0"/>
              </a:rPr>
              <a:t>There is an anomaly in precisely at the age of 50: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bg1"/>
                </a:solidFill>
                <a:latin typeface="Arial Nova" panose="020B0504020202020204" pitchFamily="34" charset="0"/>
                <a:cs typeface="Arial" pitchFamily="34" charset="0"/>
              </a:rPr>
              <a:t>Hypothesis : There might be a default input on age = 50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bg1"/>
                </a:solidFill>
                <a:latin typeface="Arial Nova" panose="020B0504020202020204" pitchFamily="34" charset="0"/>
                <a:cs typeface="Arial" pitchFamily="34" charset="0"/>
              </a:rPr>
              <a:t>Suggestion : Make year birth input mandatory</a:t>
            </a:r>
          </a:p>
        </p:txBody>
      </p:sp>
      <p:sp>
        <p:nvSpPr>
          <p:cNvPr id="20" name="Text Placeholder 1">
            <a:extLst>
              <a:ext uri="{FF2B5EF4-FFF2-40B4-BE49-F238E27FC236}">
                <a16:creationId xmlns:a16="http://schemas.microsoft.com/office/drawing/2014/main" id="{5457A878-44DA-46F6-8E1C-BC789DA41881}"/>
              </a:ext>
            </a:extLst>
          </p:cNvPr>
          <p:cNvSpPr txBox="1">
            <a:spLocks/>
          </p:cNvSpPr>
          <p:nvPr/>
        </p:nvSpPr>
        <p:spPr>
          <a:xfrm>
            <a:off x="235610" y="298798"/>
            <a:ext cx="2738409" cy="704380"/>
          </a:xfrm>
          <a:prstGeom prst="rect">
            <a:avLst/>
          </a:prstGeom>
          <a:noFill/>
        </p:spPr>
        <p:txBody>
          <a:bodyPr anchor="t"/>
          <a:lstStyle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40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200" b="0" dirty="0">
                <a:solidFill>
                  <a:schemeClr val="accent1"/>
                </a:solidFill>
                <a:latin typeface="Arial Nova" panose="020B0504020202020204" pitchFamily="34" charset="0"/>
              </a:rPr>
              <a:t>Based on Age</a:t>
            </a:r>
            <a:endParaRPr lang="ko-KR" altLang="en-US" sz="3200" b="0" dirty="0">
              <a:solidFill>
                <a:schemeClr val="accent1"/>
              </a:solidFill>
              <a:latin typeface="Arial Nova" panose="020B0504020202020204" pitchFamily="34" charset="0"/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00661EB-0E51-41E0-A54F-8D1CB12432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243" y="1253862"/>
            <a:ext cx="10929514" cy="4006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12320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293</TotalTime>
  <Words>918</Words>
  <Application>Microsoft Office PowerPoint</Application>
  <PresentationFormat>Widescreen</PresentationFormat>
  <Paragraphs>113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Arial</vt:lpstr>
      <vt:lpstr>Arial Nova</vt:lpstr>
      <vt:lpstr>Calibri</vt:lpstr>
      <vt:lpstr>Calibri Light</vt:lpstr>
      <vt:lpstr>Helvetica Neue</vt:lpstr>
      <vt:lpstr>Office Theme</vt:lpstr>
      <vt:lpstr>PowerPoint Presentation</vt:lpstr>
      <vt:lpstr>Content</vt:lpstr>
      <vt:lpstr>PowerPoint Presentation</vt:lpstr>
      <vt:lpstr>PowerPoint Presentation</vt:lpstr>
      <vt:lpstr>PowerPoint Presentation</vt:lpstr>
      <vt:lpstr>PowerPoint Presentation</vt:lpstr>
      <vt:lpstr>Analysis &amp; Insight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Fajar Setiawan</dc:creator>
  <cp:lastModifiedBy>Fajar Setiawan</cp:lastModifiedBy>
  <cp:revision>41</cp:revision>
  <dcterms:created xsi:type="dcterms:W3CDTF">2021-03-28T07:23:50Z</dcterms:created>
  <dcterms:modified xsi:type="dcterms:W3CDTF">2021-03-28T12:20:33Z</dcterms:modified>
</cp:coreProperties>
</file>